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4" r:id="rId1"/>
  </p:sldMasterIdLst>
  <p:notesMasterIdLst>
    <p:notesMasterId r:id="rId24"/>
  </p:notesMasterIdLst>
  <p:sldIdLst>
    <p:sldId id="305" r:id="rId2"/>
    <p:sldId id="291" r:id="rId3"/>
    <p:sldId id="348" r:id="rId4"/>
    <p:sldId id="349" r:id="rId5"/>
    <p:sldId id="351" r:id="rId6"/>
    <p:sldId id="352" r:id="rId7"/>
    <p:sldId id="354" r:id="rId8"/>
    <p:sldId id="355" r:id="rId9"/>
    <p:sldId id="356" r:id="rId10"/>
    <p:sldId id="357" r:id="rId11"/>
    <p:sldId id="336" r:id="rId12"/>
    <p:sldId id="364" r:id="rId13"/>
    <p:sldId id="358" r:id="rId14"/>
    <p:sldId id="359" r:id="rId15"/>
    <p:sldId id="360" r:id="rId16"/>
    <p:sldId id="361" r:id="rId17"/>
    <p:sldId id="362" r:id="rId18"/>
    <p:sldId id="363" r:id="rId19"/>
    <p:sldId id="365" r:id="rId20"/>
    <p:sldId id="366" r:id="rId21"/>
    <p:sldId id="309" r:id="rId22"/>
    <p:sldId id="343" r:id="rId23"/>
  </p:sldIdLst>
  <p:sldSz cx="9144000" cy="5143500" type="screen16x9"/>
  <p:notesSz cx="6858000" cy="9144000"/>
  <p:embeddedFontLst>
    <p:embeddedFont>
      <p:font typeface="Be Vietnam Pro" panose="020B060402020202020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anrope Medium" panose="020B0604020202020204" charset="0"/>
      <p:regular r:id="rId33"/>
      <p:bold r:id="rId34"/>
    </p:embeddedFont>
    <p:embeddedFont>
      <p:font typeface="McLaren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969811-E0B4-4E67-9BEC-F46F27119BA6}">
  <a:tblStyle styleId="{0E969811-E0B4-4E67-9BEC-F46F27119B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588" autoAdjust="0"/>
  </p:normalViewPr>
  <p:slideViewPr>
    <p:cSldViewPr snapToGrid="0">
      <p:cViewPr varScale="1">
        <p:scale>
          <a:sx n="142" d="100"/>
          <a:sy n="142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a818a6b0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1a818a6b0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5134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957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251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437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32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503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089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36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18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765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079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9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8274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7075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526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653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893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404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931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6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56195bd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56195bd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9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42072" y="1590375"/>
            <a:ext cx="4066800" cy="16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38347" y="3331838"/>
            <a:ext cx="30741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solidFill>
          <a:schemeClr val="accen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2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9_1_3">
    <p:bg>
      <p:bgPr>
        <a:solidFill>
          <a:schemeClr val="accent4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135550" y="12653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3865100"/>
            <a:ext cx="7704000" cy="738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rgbClr val="F9F9F9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713225" y="1552200"/>
            <a:ext cx="3860100" cy="30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ctrTitle"/>
          </p:nvPr>
        </p:nvSpPr>
        <p:spPr>
          <a:xfrm>
            <a:off x="713225" y="1029425"/>
            <a:ext cx="38601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accent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/>
          <p:nvPr/>
        </p:nvSpPr>
        <p:spPr>
          <a:xfrm>
            <a:off x="325200" y="325200"/>
            <a:ext cx="8493600" cy="4493100"/>
          </a:xfrm>
          <a:prstGeom prst="roundRect">
            <a:avLst>
              <a:gd name="adj" fmla="val 4260"/>
            </a:avLst>
          </a:prstGeom>
          <a:solidFill>
            <a:schemeClr val="accent5"/>
          </a:solidFill>
          <a:ln>
            <a:noFill/>
          </a:ln>
          <a:effectLst>
            <a:outerShdw blurRad="57150" dist="76200" dir="2052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cLaren"/>
              <a:ea typeface="McLaren"/>
              <a:cs typeface="McLaren"/>
              <a:sym typeface="McLare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○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■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○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■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○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 Medium"/>
              <a:buChar char="■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61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665CB-853B-5AF8-63B0-A1B0F5C39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007" y="816678"/>
            <a:ext cx="1187983" cy="1187983"/>
          </a:xfrm>
          <a:prstGeom prst="rect">
            <a:avLst/>
          </a:prstGeom>
        </p:spPr>
      </p:pic>
      <p:sp>
        <p:nvSpPr>
          <p:cNvPr id="4" name="Google Shape;1382;p35">
            <a:extLst>
              <a:ext uri="{FF2B5EF4-FFF2-40B4-BE49-F238E27FC236}">
                <a16:creationId xmlns:a16="http://schemas.microsoft.com/office/drawing/2014/main" id="{9603D044-2F77-6D02-3CF6-BFDE3DD6D98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166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20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Archivo Light" panose="020B0604020202020204" charset="0"/>
              </a:rPr>
              <a:t>BỘ THÔNG TIN VÀ TRUYỀN THÔNG</a:t>
            </a:r>
          </a:p>
          <a:p>
            <a:pPr algn="ctr"/>
            <a:r>
              <a:rPr lang="vi-VN" sz="20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Archivo Light" panose="020B0604020202020204" charset="0"/>
              </a:rPr>
              <a:t>HỌC VIỆN CÔNG NGHỆ BƯU CHÍNH VIỄN THÔNG</a:t>
            </a:r>
          </a:p>
        </p:txBody>
      </p:sp>
      <p:sp>
        <p:nvSpPr>
          <p:cNvPr id="5" name="Google Shape;1382;p35">
            <a:extLst>
              <a:ext uri="{FF2B5EF4-FFF2-40B4-BE49-F238E27FC236}">
                <a16:creationId xmlns:a16="http://schemas.microsoft.com/office/drawing/2014/main" id="{FC417047-BECE-3B3F-4A5D-6347520E0E6B}"/>
              </a:ext>
            </a:extLst>
          </p:cNvPr>
          <p:cNvSpPr txBox="1">
            <a:spLocks/>
          </p:cNvSpPr>
          <p:nvPr/>
        </p:nvSpPr>
        <p:spPr>
          <a:xfrm>
            <a:off x="0" y="2004661"/>
            <a:ext cx="9144000" cy="8166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16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Archivo Light" panose="020B0604020202020204" charset="0"/>
              </a:rPr>
              <a:t>Đề tài:</a:t>
            </a:r>
          </a:p>
          <a:p>
            <a:pPr algn="ctr"/>
            <a:r>
              <a:rPr lang="vi-VN" sz="20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Archivo Light" panose="020B0604020202020204" charset="0"/>
              </a:rPr>
              <a:t>XÂY DỰNG WEB APPLICATION QUẢN LÍ NHÀ THUỐC</a:t>
            </a:r>
          </a:p>
        </p:txBody>
      </p:sp>
      <p:sp>
        <p:nvSpPr>
          <p:cNvPr id="6" name="Google Shape;1382;p35">
            <a:extLst>
              <a:ext uri="{FF2B5EF4-FFF2-40B4-BE49-F238E27FC236}">
                <a16:creationId xmlns:a16="http://schemas.microsoft.com/office/drawing/2014/main" id="{CF08E6D9-0F28-7185-79C1-B914FC4C22D0}"/>
              </a:ext>
            </a:extLst>
          </p:cNvPr>
          <p:cNvSpPr txBox="1">
            <a:spLocks/>
          </p:cNvSpPr>
          <p:nvPr/>
        </p:nvSpPr>
        <p:spPr>
          <a:xfrm>
            <a:off x="3657600" y="2910142"/>
            <a:ext cx="5486400" cy="1598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vi-VN" sz="16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Archivo Light" panose="020B0604020202020204" charset="0"/>
              </a:rPr>
              <a:t>Người hướng dẫn    : Th.s Nguyễn Trung Hiếu</a:t>
            </a:r>
          </a:p>
          <a:p>
            <a:pPr>
              <a:lnSpc>
                <a:spcPct val="150000"/>
              </a:lnSpc>
            </a:pPr>
            <a:r>
              <a:rPr lang="vi-VN" sz="16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Archivo Light" panose="020B0604020202020204" charset="0"/>
              </a:rPr>
              <a:t>Sinh viên thực hiện : Nguyễn Thanh Nghị</a:t>
            </a:r>
          </a:p>
          <a:p>
            <a:pPr>
              <a:lnSpc>
                <a:spcPct val="150000"/>
              </a:lnSpc>
            </a:pPr>
            <a:r>
              <a:rPr lang="vi-VN" sz="16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Archivo Light" panose="020B0604020202020204" charset="0"/>
              </a:rPr>
              <a:t>Mã số sinh viên        : N19DCCN120</a:t>
            </a:r>
          </a:p>
          <a:p>
            <a:pPr>
              <a:lnSpc>
                <a:spcPct val="150000"/>
              </a:lnSpc>
            </a:pPr>
            <a:r>
              <a:rPr lang="vi-VN" sz="16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Archivo Light" panose="020B0604020202020204" charset="0"/>
              </a:rPr>
              <a:t>Khóa                         :  2019-2024</a:t>
            </a:r>
          </a:p>
        </p:txBody>
      </p:sp>
      <p:sp>
        <p:nvSpPr>
          <p:cNvPr id="7" name="Google Shape;1382;p35">
            <a:extLst>
              <a:ext uri="{FF2B5EF4-FFF2-40B4-BE49-F238E27FC236}">
                <a16:creationId xmlns:a16="http://schemas.microsoft.com/office/drawing/2014/main" id="{4FC9314E-0F0C-8044-3767-59D466B3F6DC}"/>
              </a:ext>
            </a:extLst>
          </p:cNvPr>
          <p:cNvSpPr txBox="1">
            <a:spLocks/>
          </p:cNvSpPr>
          <p:nvPr/>
        </p:nvSpPr>
        <p:spPr>
          <a:xfrm>
            <a:off x="2689103" y="4686591"/>
            <a:ext cx="3765793" cy="3181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13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Archivo Light" panose="020B0604020202020204" charset="0"/>
              </a:rPr>
              <a:t>TP. HỒ CHÍ MINH, THÁNG 12 NĂM 2023</a:t>
            </a:r>
          </a:p>
        </p:txBody>
      </p:sp>
    </p:spTree>
    <p:extLst>
      <p:ext uri="{BB962C8B-B14F-4D97-AF65-F5344CB8AC3E}">
        <p14:creationId xmlns:p14="http://schemas.microsoft.com/office/powerpoint/2010/main" val="1465743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Hộp Văn bản 4">
            <a:extLst>
              <a:ext uri="{FF2B5EF4-FFF2-40B4-BE49-F238E27FC236}">
                <a16:creationId xmlns:a16="http://schemas.microsoft.com/office/drawing/2014/main" id="{14670E4D-441F-01DA-583E-CE904373ECBD}"/>
              </a:ext>
            </a:extLst>
          </p:cNvPr>
          <p:cNvSpPr txBox="1"/>
          <p:nvPr/>
        </p:nvSpPr>
        <p:spPr>
          <a:xfrm>
            <a:off x="1376778" y="923080"/>
            <a:ext cx="6390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Mục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tiêu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đề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tài</a:t>
            </a:r>
            <a:endParaRPr lang="en-US" sz="3600" b="1" dirty="0">
              <a:solidFill>
                <a:schemeClr val="accent3"/>
              </a:solidFill>
              <a:latin typeface="Be Vietnam Pro" panose="020B0604020202020204" charset="-93"/>
            </a:endParaRPr>
          </a:p>
        </p:txBody>
      </p:sp>
      <p:pic>
        <p:nvPicPr>
          <p:cNvPr id="337" name="Picture 2">
            <a:extLst>
              <a:ext uri="{FF2B5EF4-FFF2-40B4-BE49-F238E27FC236}">
                <a16:creationId xmlns:a16="http://schemas.microsoft.com/office/drawing/2014/main" id="{0CA4DF78-1BBD-6DF7-5973-9D3B7358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421" y="3062523"/>
            <a:ext cx="1749158" cy="149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BEA2E2-A5DC-4F06-BBB8-C4389FF1C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9" y="720113"/>
            <a:ext cx="1075970" cy="13982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B722C9-FCA6-7ED0-374D-8FF639FB5DC7}"/>
              </a:ext>
            </a:extLst>
          </p:cNvPr>
          <p:cNvSpPr/>
          <p:nvPr/>
        </p:nvSpPr>
        <p:spPr>
          <a:xfrm>
            <a:off x="1813560" y="1952020"/>
            <a:ext cx="4427220" cy="737840"/>
          </a:xfrm>
          <a:prstGeom prst="rect">
            <a:avLst/>
          </a:prstGeom>
          <a:solidFill>
            <a:schemeClr val="tx2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solidFill>
                  <a:schemeClr val="accent6"/>
                </a:solidFill>
              </a:rPr>
              <a:t>Tìm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</a:rPr>
              <a:t>hiểu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</a:rPr>
              <a:t>nghiêp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</a:rPr>
              <a:t>vụ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</a:rPr>
              <a:t>quản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</a:rPr>
              <a:t>lí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</a:rPr>
              <a:t>nhà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</a:rPr>
              <a:t>thuốc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0A76D-FA3A-7E68-B9F9-1F5A1E3A5DBD}"/>
              </a:ext>
            </a:extLst>
          </p:cNvPr>
          <p:cNvSpPr/>
          <p:nvPr/>
        </p:nvSpPr>
        <p:spPr>
          <a:xfrm>
            <a:off x="1813560" y="2811780"/>
            <a:ext cx="4427220" cy="571532"/>
          </a:xfrm>
          <a:prstGeom prst="rect">
            <a:avLst/>
          </a:prstGeom>
          <a:solidFill>
            <a:schemeClr val="tx2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solidFill>
                  <a:schemeClr val="accent6"/>
                </a:solidFill>
              </a:rPr>
              <a:t>Xây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</a:rPr>
              <a:t>dựng</a:t>
            </a:r>
            <a:r>
              <a:rPr lang="en-US" sz="2000" b="1" dirty="0">
                <a:solidFill>
                  <a:schemeClr val="accent6"/>
                </a:solidFill>
              </a:rPr>
              <a:t> web </a:t>
            </a:r>
            <a:r>
              <a:rPr lang="en-US" sz="2000" b="1" dirty="0" err="1">
                <a:solidFill>
                  <a:schemeClr val="accent6"/>
                </a:solidFill>
              </a:rPr>
              <a:t>quản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</a:rPr>
              <a:t>lí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</a:rPr>
              <a:t>thuốc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78CEC4-92C2-C40B-3B23-3D48BC4384A4}"/>
              </a:ext>
            </a:extLst>
          </p:cNvPr>
          <p:cNvSpPr/>
          <p:nvPr/>
        </p:nvSpPr>
        <p:spPr>
          <a:xfrm>
            <a:off x="1813560" y="3573812"/>
            <a:ext cx="4427220" cy="715188"/>
          </a:xfrm>
          <a:prstGeom prst="rect">
            <a:avLst/>
          </a:prstGeom>
          <a:solidFill>
            <a:schemeClr val="tx2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solidFill>
                  <a:schemeClr val="accent6"/>
                </a:solidFill>
              </a:rPr>
              <a:t>Xây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</a:rPr>
              <a:t>dựng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</a:rPr>
              <a:t>ứng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</a:rPr>
              <a:t>dụng</a:t>
            </a:r>
            <a:r>
              <a:rPr lang="en-US" sz="2000" b="1" dirty="0">
                <a:solidFill>
                  <a:schemeClr val="accent6"/>
                </a:solidFill>
              </a:rPr>
              <a:t> di </a:t>
            </a:r>
            <a:r>
              <a:rPr lang="en-US" sz="2000" b="1" dirty="0" err="1">
                <a:solidFill>
                  <a:schemeClr val="accent6"/>
                </a:solidFill>
              </a:rPr>
              <a:t>động</a:t>
            </a:r>
            <a:r>
              <a:rPr lang="en-US" sz="2000" b="1" dirty="0">
                <a:solidFill>
                  <a:schemeClr val="accent6"/>
                </a:solidFill>
              </a:rPr>
              <a:t>  </a:t>
            </a:r>
            <a:r>
              <a:rPr lang="en-US" sz="2000" b="1" dirty="0" err="1">
                <a:solidFill>
                  <a:schemeClr val="accent6"/>
                </a:solidFill>
              </a:rPr>
              <a:t>chăm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</a:rPr>
              <a:t>sóc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</a:rPr>
              <a:t>khách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</a:rPr>
              <a:t>hàng</a:t>
            </a:r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045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171;p30">
            <a:extLst>
              <a:ext uri="{FF2B5EF4-FFF2-40B4-BE49-F238E27FC236}">
                <a16:creationId xmlns:a16="http://schemas.microsoft.com/office/drawing/2014/main" id="{21C91C67-7F71-3409-E89E-C39D895289AF}"/>
              </a:ext>
            </a:extLst>
          </p:cNvPr>
          <p:cNvCxnSpPr/>
          <p:nvPr/>
        </p:nvCxnSpPr>
        <p:spPr>
          <a:xfrm>
            <a:off x="321323" y="70950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Hộp Văn bản 4">
            <a:extLst>
              <a:ext uri="{FF2B5EF4-FFF2-40B4-BE49-F238E27FC236}">
                <a16:creationId xmlns:a16="http://schemas.microsoft.com/office/drawing/2014/main" id="{FECED9A6-FEEE-4299-39A8-67204D662EE2}"/>
              </a:ext>
            </a:extLst>
          </p:cNvPr>
          <p:cNvSpPr txBox="1"/>
          <p:nvPr/>
        </p:nvSpPr>
        <p:spPr>
          <a:xfrm>
            <a:off x="1464402" y="1075305"/>
            <a:ext cx="63904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600" b="1" dirty="0" err="1">
                <a:solidFill>
                  <a:schemeClr val="accent3"/>
                </a:solidFill>
                <a:latin typeface="Be Vietnam Pro" panose="020B0604020202020204" charset="-93"/>
              </a:rPr>
              <a:t>Công</a:t>
            </a:r>
            <a:r>
              <a:rPr lang="en-US" sz="5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5600" b="1" dirty="0" err="1">
                <a:solidFill>
                  <a:schemeClr val="accent3"/>
                </a:solidFill>
                <a:latin typeface="Be Vietnam Pro" panose="020B0604020202020204" charset="-93"/>
              </a:rPr>
              <a:t>nghệ</a:t>
            </a:r>
            <a:endParaRPr lang="en-US" sz="5600" b="1" dirty="0">
              <a:solidFill>
                <a:schemeClr val="accent3"/>
              </a:solidFill>
              <a:latin typeface="Be Vietnam Pro" panose="020B0604020202020204" charset="-93"/>
            </a:endParaRPr>
          </a:p>
        </p:txBody>
      </p:sp>
      <p:sp>
        <p:nvSpPr>
          <p:cNvPr id="6" name="Chỗ dành sẵn cho Văn bản 1">
            <a:extLst>
              <a:ext uri="{FF2B5EF4-FFF2-40B4-BE49-F238E27FC236}">
                <a16:creationId xmlns:a16="http://schemas.microsoft.com/office/drawing/2014/main" id="{C55F4E1A-3A93-6BD3-C2A7-AD7AB78FB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0716" y="2214143"/>
            <a:ext cx="6937134" cy="2604125"/>
          </a:xfrm>
        </p:spPr>
        <p:txBody>
          <a:bodyPr/>
          <a:lstStyle/>
          <a:p>
            <a:pPr marL="139700" indent="0" algn="l">
              <a:buNone/>
            </a:pPr>
            <a:r>
              <a:rPr lang="en-US" sz="2400" dirty="0">
                <a:latin typeface="+mj-lt"/>
              </a:rPr>
              <a:t>Front-end: ReactJS</a:t>
            </a:r>
          </a:p>
          <a:p>
            <a:pPr marL="139700" indent="0" algn="l">
              <a:buNone/>
            </a:pPr>
            <a:r>
              <a:rPr lang="en-US" sz="2400" dirty="0">
                <a:latin typeface="+mj-lt"/>
              </a:rPr>
              <a:t>Android app: React Native</a:t>
            </a:r>
          </a:p>
          <a:p>
            <a:pPr marL="139700" indent="0" algn="l">
              <a:buNone/>
            </a:pPr>
            <a:r>
              <a:rPr lang="en-US" sz="2400" dirty="0">
                <a:latin typeface="+mj-lt"/>
              </a:rPr>
              <a:t>Backend: Node, Express</a:t>
            </a:r>
          </a:p>
          <a:p>
            <a:pPr marL="139700" indent="0" algn="l">
              <a:buNone/>
            </a:pPr>
            <a:r>
              <a:rPr lang="en-US" sz="2400" dirty="0">
                <a:latin typeface="+mj-lt"/>
              </a:rPr>
              <a:t>Database: MySQL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FC193A6-54D1-5B44-DC63-137DB8F95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006" y="2907751"/>
            <a:ext cx="1930480" cy="165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7B6975-10DC-3AE4-ED04-1A6F683B7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9" y="720113"/>
            <a:ext cx="1075970" cy="139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01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171;p30">
            <a:extLst>
              <a:ext uri="{FF2B5EF4-FFF2-40B4-BE49-F238E27FC236}">
                <a16:creationId xmlns:a16="http://schemas.microsoft.com/office/drawing/2014/main" id="{21C91C67-7F71-3409-E89E-C39D895289AF}"/>
              </a:ext>
            </a:extLst>
          </p:cNvPr>
          <p:cNvCxnSpPr/>
          <p:nvPr/>
        </p:nvCxnSpPr>
        <p:spPr>
          <a:xfrm>
            <a:off x="321323" y="70950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Hộp Văn bản 4">
            <a:extLst>
              <a:ext uri="{FF2B5EF4-FFF2-40B4-BE49-F238E27FC236}">
                <a16:creationId xmlns:a16="http://schemas.microsoft.com/office/drawing/2014/main" id="{FECED9A6-FEEE-4299-39A8-67204D662EE2}"/>
              </a:ext>
            </a:extLst>
          </p:cNvPr>
          <p:cNvSpPr txBox="1"/>
          <p:nvPr/>
        </p:nvSpPr>
        <p:spPr>
          <a:xfrm>
            <a:off x="1185524" y="942166"/>
            <a:ext cx="67651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600" b="1" dirty="0" err="1">
                <a:solidFill>
                  <a:schemeClr val="accent3"/>
                </a:solidFill>
                <a:latin typeface="Be Vietnam Pro" panose="020B0604020202020204" charset="-93"/>
              </a:rPr>
              <a:t>Đối</a:t>
            </a:r>
            <a:r>
              <a:rPr lang="en-US" sz="5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5600" b="1" dirty="0" err="1">
                <a:solidFill>
                  <a:schemeClr val="accent3"/>
                </a:solidFill>
                <a:latin typeface="Be Vietnam Pro" panose="020B0604020202020204" charset="-93"/>
              </a:rPr>
              <a:t>tượng</a:t>
            </a:r>
            <a:endParaRPr lang="en-US" sz="5600" b="1" dirty="0">
              <a:solidFill>
                <a:schemeClr val="accent3"/>
              </a:solidFill>
              <a:latin typeface="Be Vietnam Pro" panose="020B0604020202020204" charset="-93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FC193A6-54D1-5B44-DC63-137DB8F95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006" y="2907751"/>
            <a:ext cx="1930480" cy="165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7B6975-10DC-3AE4-ED04-1A6F683B7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9" y="720113"/>
            <a:ext cx="1075970" cy="139821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BEC904A-1FFC-3CC9-73F4-000DDB5C8C85}"/>
              </a:ext>
            </a:extLst>
          </p:cNvPr>
          <p:cNvGrpSpPr/>
          <p:nvPr/>
        </p:nvGrpSpPr>
        <p:grpSpPr>
          <a:xfrm>
            <a:off x="720966" y="2262674"/>
            <a:ext cx="2937088" cy="2490481"/>
            <a:chOff x="8921977" y="1466725"/>
            <a:chExt cx="2937088" cy="249048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6C5FFC-3133-AFF9-1AD9-2A226759940C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dirty="0" err="1"/>
                <a:t>Quản</a:t>
              </a:r>
              <a:r>
                <a:rPr lang="en-US" sz="2400" b="1" dirty="0"/>
                <a:t> </a:t>
              </a:r>
              <a:r>
                <a:rPr lang="en-US" sz="2400" b="1" dirty="0" err="1"/>
                <a:t>lí</a:t>
              </a:r>
              <a:endParaRPr lang="en-US" sz="24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EC02A9-96BE-FB13-9C16-47F915F8DE67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203132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FontTx/>
                <a:buChar char="-"/>
              </a:pP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Quản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lí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nhân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sự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  <a:p>
              <a:pPr marL="171450" indent="-171450" algn="just">
                <a:buFontTx/>
                <a:buChar char="-"/>
              </a:pP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Quản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lí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tài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khoản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  <a:p>
              <a:pPr marL="171450" indent="-171450" algn="just">
                <a:buFontTx/>
                <a:buChar char="-"/>
              </a:pP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Quản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lí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thông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tin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khách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hàng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  <a:p>
              <a:pPr marL="171450" indent="-171450" algn="just">
                <a:buFontTx/>
                <a:buChar char="-"/>
              </a:pP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Quản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lí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thông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tin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công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ty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dược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  <a:p>
              <a:pPr marL="171450" indent="-171450" algn="just">
                <a:buFontTx/>
                <a:buChar char="-"/>
              </a:pP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Quản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lí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danh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mục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thuốc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  <a:p>
              <a:pPr marL="171450" indent="-171450" algn="just">
                <a:buFontTx/>
                <a:buChar char="-"/>
              </a:pP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Quản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lí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tồn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kho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  <a:p>
              <a:pPr marL="171450" indent="-171450" algn="just">
                <a:buFontTx/>
                <a:buChar char="-"/>
              </a:pP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Quản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lí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nhập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&amp;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xuất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hàng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  <a:p>
              <a:pPr marL="171450" indent="-171450" algn="just">
                <a:buFontTx/>
                <a:buChar char="-"/>
              </a:pP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Xử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lí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sự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cố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  <a:p>
              <a:pPr marL="171450" indent="-171450" algn="just">
                <a:buFontTx/>
                <a:buChar char="-"/>
              </a:pP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Chăm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sóc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khách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hàng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A2327E-6BFA-105E-919D-7E12393E2A26}"/>
              </a:ext>
            </a:extLst>
          </p:cNvPr>
          <p:cNvGrpSpPr/>
          <p:nvPr/>
        </p:nvGrpSpPr>
        <p:grpSpPr>
          <a:xfrm>
            <a:off x="3673644" y="1896273"/>
            <a:ext cx="2937088" cy="1413263"/>
            <a:chOff x="8921977" y="1466725"/>
            <a:chExt cx="2937088" cy="14132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638641-7361-0441-CF64-428EA962D0E6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dirty="0" err="1"/>
                <a:t>Dược</a:t>
              </a:r>
              <a:r>
                <a:rPr lang="en-US" sz="2400" b="1" dirty="0"/>
                <a:t> </a:t>
              </a:r>
              <a:r>
                <a:rPr lang="en-US" sz="2400" b="1" dirty="0" err="1"/>
                <a:t>sĩ</a:t>
              </a:r>
              <a:endParaRPr lang="en-US" sz="24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B993EB-5F62-DF12-2EF3-9C1CCD048B09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95410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FontTx/>
                <a:buChar char="-"/>
              </a:pP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Bán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thuốc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  <a:p>
              <a:pPr marL="171450" indent="-171450" algn="just">
                <a:buFontTx/>
                <a:buChar char="-"/>
              </a:pP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Thêm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mới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,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cập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nhật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thông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tin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khách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hàng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  <a:p>
              <a:pPr marL="171450" indent="-171450" algn="just">
                <a:buFontTx/>
                <a:buChar char="-"/>
              </a:pP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Hoàn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đơn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thuốc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FEFD3A-3FF1-E548-9E32-C307734C2B0D}"/>
              </a:ext>
            </a:extLst>
          </p:cNvPr>
          <p:cNvGrpSpPr/>
          <p:nvPr/>
        </p:nvGrpSpPr>
        <p:grpSpPr>
          <a:xfrm>
            <a:off x="3665849" y="3494702"/>
            <a:ext cx="2937088" cy="1197820"/>
            <a:chOff x="8921977" y="1466725"/>
            <a:chExt cx="2937088" cy="11978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075DB8-1FAF-D162-28B0-56D90CA9D47B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dirty="0" err="1"/>
                <a:t>Khách</a:t>
              </a:r>
              <a:r>
                <a:rPr lang="en-US" sz="2400" b="1" dirty="0"/>
                <a:t> </a:t>
              </a:r>
              <a:r>
                <a:rPr lang="en-US" sz="2400" b="1" dirty="0" err="1"/>
                <a:t>hàng</a:t>
              </a:r>
              <a:endParaRPr lang="en-US" sz="24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15CE57-B7AC-142A-9EC4-46C86D6C8967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73866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FontTx/>
                <a:buChar char="-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Theo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dõi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lịch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sử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mua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hàng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  <a:p>
              <a:pPr marL="171450" indent="-171450" algn="just">
                <a:buFontTx/>
                <a:buChar char="-"/>
              </a:pP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Nhận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tư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vấn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từ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cửa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hàng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  <a:p>
              <a:pPr marL="171450" indent="-171450" algn="just">
                <a:buFontTx/>
                <a:buChar char="-"/>
              </a:pP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Nhận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thông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báo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lô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thuốc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lỗi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194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Hộp Văn bản 4">
            <a:extLst>
              <a:ext uri="{FF2B5EF4-FFF2-40B4-BE49-F238E27FC236}">
                <a16:creationId xmlns:a16="http://schemas.microsoft.com/office/drawing/2014/main" id="{14670E4D-441F-01DA-583E-CE904373ECBD}"/>
              </a:ext>
            </a:extLst>
          </p:cNvPr>
          <p:cNvSpPr txBox="1"/>
          <p:nvPr/>
        </p:nvSpPr>
        <p:spPr>
          <a:xfrm>
            <a:off x="2477994" y="1390172"/>
            <a:ext cx="41880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600" b="1" dirty="0" err="1">
                <a:solidFill>
                  <a:schemeClr val="accent3"/>
                </a:solidFill>
                <a:latin typeface="Be Vietnam Pro" panose="020B0604020202020204" charset="-93"/>
              </a:rPr>
              <a:t>Nghiệp</a:t>
            </a:r>
            <a:r>
              <a:rPr lang="en-US" sz="5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5600" b="1" dirty="0" err="1">
                <a:solidFill>
                  <a:schemeClr val="accent3"/>
                </a:solidFill>
                <a:latin typeface="Be Vietnam Pro" panose="020B0604020202020204" charset="-93"/>
              </a:rPr>
              <a:t>vụ</a:t>
            </a:r>
            <a:endParaRPr lang="en-US" sz="5600" b="1" dirty="0">
              <a:solidFill>
                <a:schemeClr val="accent3"/>
              </a:solidFill>
              <a:latin typeface="Be Vietnam Pro" panose="020B0604020202020204" charset="-93"/>
            </a:endParaRPr>
          </a:p>
        </p:txBody>
      </p:sp>
      <p:pic>
        <p:nvPicPr>
          <p:cNvPr id="337" name="Picture 2">
            <a:extLst>
              <a:ext uri="{FF2B5EF4-FFF2-40B4-BE49-F238E27FC236}">
                <a16:creationId xmlns:a16="http://schemas.microsoft.com/office/drawing/2014/main" id="{0CA4DF78-1BBD-6DF7-5973-9D3B7358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981" y="3206054"/>
            <a:ext cx="1749158" cy="149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D3148E-1A80-7123-CE8F-160FECB08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9" y="720113"/>
            <a:ext cx="1075970" cy="139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06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Hộp Văn bản 4">
            <a:extLst>
              <a:ext uri="{FF2B5EF4-FFF2-40B4-BE49-F238E27FC236}">
                <a16:creationId xmlns:a16="http://schemas.microsoft.com/office/drawing/2014/main" id="{14670E4D-441F-01DA-583E-CE904373ECBD}"/>
              </a:ext>
            </a:extLst>
          </p:cNvPr>
          <p:cNvSpPr txBox="1"/>
          <p:nvPr/>
        </p:nvSpPr>
        <p:spPr>
          <a:xfrm>
            <a:off x="1376778" y="923080"/>
            <a:ext cx="6390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Quản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lí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danh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mục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thuốc</a:t>
            </a:r>
            <a:endParaRPr lang="en-US" sz="3600" b="1" dirty="0">
              <a:solidFill>
                <a:schemeClr val="accent3"/>
              </a:solidFill>
              <a:latin typeface="Be Vietnam Pro" panose="020B0604020202020204" charset="-93"/>
            </a:endParaRPr>
          </a:p>
        </p:txBody>
      </p:sp>
      <p:pic>
        <p:nvPicPr>
          <p:cNvPr id="337" name="Picture 2">
            <a:extLst>
              <a:ext uri="{FF2B5EF4-FFF2-40B4-BE49-F238E27FC236}">
                <a16:creationId xmlns:a16="http://schemas.microsoft.com/office/drawing/2014/main" id="{0CA4DF78-1BBD-6DF7-5973-9D3B7358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35" y="3074311"/>
            <a:ext cx="1749158" cy="149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BEA2E2-A5DC-4F06-BBB8-C4389FF1C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9" y="720113"/>
            <a:ext cx="1075970" cy="139821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C0C0EF-B8B7-F1C6-5DE7-AB9E00CD40D0}"/>
              </a:ext>
            </a:extLst>
          </p:cNvPr>
          <p:cNvGrpSpPr/>
          <p:nvPr/>
        </p:nvGrpSpPr>
        <p:grpSpPr>
          <a:xfrm>
            <a:off x="2381081" y="1696418"/>
            <a:ext cx="4210219" cy="1008682"/>
            <a:chOff x="5938157" y="1624952"/>
            <a:chExt cx="2569464" cy="94861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28A9F-263A-4485-C21D-50A2E43AEC58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711A52A-F527-5D5E-8903-C403E7297ACD}"/>
                </a:ext>
              </a:extLst>
            </p:cNvPr>
            <p:cNvGrpSpPr/>
            <p:nvPr/>
          </p:nvGrpSpPr>
          <p:grpSpPr>
            <a:xfrm>
              <a:off x="5938157" y="1624952"/>
              <a:ext cx="2569464" cy="948611"/>
              <a:chOff x="5921828" y="3217978"/>
              <a:chExt cx="2569464" cy="948611"/>
            </a:xfrm>
            <a:effectLst/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EE8478-2192-E0A6-D2F2-84EA4EE99022}"/>
                  </a:ext>
                </a:extLst>
              </p:cNvPr>
              <p:cNvSpPr/>
              <p:nvPr/>
            </p:nvSpPr>
            <p:spPr>
              <a:xfrm>
                <a:off x="5921828" y="3217978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cap="all" noProof="1">
                    <a:solidFill>
                      <a:schemeClr val="accent6"/>
                    </a:solidFill>
                  </a:rPr>
                  <a:t>Số lượng quy đổi:</a:t>
                </a:r>
              </a:p>
              <a:p>
                <a:pPr algn="ctr"/>
                <a:r>
                  <a:rPr lang="en-US" sz="2000" b="1" cap="all" noProof="1">
                    <a:solidFill>
                      <a:schemeClr val="accent6"/>
                    </a:solidFill>
                  </a:rPr>
                  <a:t>1 Đơn vị nhập = ? Đơn vị bán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BF3CD6D-6AFA-81D5-3AA3-142C20FB3C24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  <a:p>
                <a:pPr algn="ctr"/>
                <a:endParaRPr lang="en-US" b="1" cap="all" noProof="1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4C1A4C-161C-12F3-E91A-9D6BFEAD2AAC}"/>
              </a:ext>
            </a:extLst>
          </p:cNvPr>
          <p:cNvGrpSpPr/>
          <p:nvPr/>
        </p:nvGrpSpPr>
        <p:grpSpPr>
          <a:xfrm>
            <a:off x="2381081" y="2992511"/>
            <a:ext cx="4210218" cy="666224"/>
            <a:chOff x="5938157" y="1624953"/>
            <a:chExt cx="2569464" cy="94861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E854F0-AB2E-E03D-E9C5-FC5822F5B5E1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2DA4523-FB40-A5BF-489C-5385F285D075}"/>
                </a:ext>
              </a:extLst>
            </p:cNvPr>
            <p:cNvGrpSpPr/>
            <p:nvPr/>
          </p:nvGrpSpPr>
          <p:grpSpPr>
            <a:xfrm>
              <a:off x="5938157" y="1624953"/>
              <a:ext cx="2569464" cy="948610"/>
              <a:chOff x="5921828" y="3217979"/>
              <a:chExt cx="2569464" cy="948610"/>
            </a:xfrm>
            <a:effectLst/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FAAD187-4223-1C38-05B7-862D8DC01952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cap="all" noProof="1">
                    <a:solidFill>
                      <a:schemeClr val="accent6"/>
                    </a:solidFill>
                  </a:rPr>
                  <a:t>Thuế VAT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52CA596-A161-550D-37A3-A9FFBC52C1A3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  <a:p>
                <a:pPr algn="ctr"/>
                <a:endParaRPr lang="en-US" b="1" cap="all" noProof="1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D7DBC02-8DAA-DFCD-636B-2A794D1025FA}"/>
              </a:ext>
            </a:extLst>
          </p:cNvPr>
          <p:cNvGrpSpPr/>
          <p:nvPr/>
        </p:nvGrpSpPr>
        <p:grpSpPr>
          <a:xfrm>
            <a:off x="2381080" y="3946146"/>
            <a:ext cx="4210219" cy="666224"/>
            <a:chOff x="5938157" y="1624953"/>
            <a:chExt cx="2569464" cy="94861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BBA338-005D-3785-17B4-C000DA64D8C6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4067CBE-47A6-1704-4AEA-A31C1DBE7C4B}"/>
                </a:ext>
              </a:extLst>
            </p:cNvPr>
            <p:cNvGrpSpPr/>
            <p:nvPr/>
          </p:nvGrpSpPr>
          <p:grpSpPr>
            <a:xfrm>
              <a:off x="5938157" y="1624953"/>
              <a:ext cx="2569464" cy="948610"/>
              <a:chOff x="5921828" y="3217979"/>
              <a:chExt cx="2569464" cy="948610"/>
            </a:xfrm>
            <a:effectLst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5648259-88E8-9E19-09C1-745D4A7CFBFC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cap="all" noProof="1">
                    <a:solidFill>
                      <a:schemeClr val="accent6"/>
                    </a:solidFill>
                  </a:rPr>
                  <a:t>Giá bán thuốc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D92BAE5-8D0A-3B68-C7E8-DA92A0152282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  <a:p>
                <a:pPr algn="ctr"/>
                <a:endParaRPr lang="en-US" b="1" cap="all" noProof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7847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Hộp Văn bản 4">
            <a:extLst>
              <a:ext uri="{FF2B5EF4-FFF2-40B4-BE49-F238E27FC236}">
                <a16:creationId xmlns:a16="http://schemas.microsoft.com/office/drawing/2014/main" id="{14670E4D-441F-01DA-583E-CE904373ECBD}"/>
              </a:ext>
            </a:extLst>
          </p:cNvPr>
          <p:cNvSpPr txBox="1"/>
          <p:nvPr/>
        </p:nvSpPr>
        <p:spPr>
          <a:xfrm>
            <a:off x="1376778" y="923080"/>
            <a:ext cx="6390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Giá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bán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thuốc</a:t>
            </a:r>
            <a:endParaRPr lang="en-US" sz="3600" b="1" dirty="0">
              <a:solidFill>
                <a:schemeClr val="accent3"/>
              </a:solidFill>
              <a:latin typeface="Be Vietnam Pro" panose="020B0604020202020204" charset="-93"/>
            </a:endParaRPr>
          </a:p>
        </p:txBody>
      </p:sp>
      <p:pic>
        <p:nvPicPr>
          <p:cNvPr id="337" name="Picture 2">
            <a:extLst>
              <a:ext uri="{FF2B5EF4-FFF2-40B4-BE49-F238E27FC236}">
                <a16:creationId xmlns:a16="http://schemas.microsoft.com/office/drawing/2014/main" id="{0CA4DF78-1BBD-6DF7-5973-9D3B7358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35" y="3074311"/>
            <a:ext cx="1749158" cy="149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BEA2E2-A5DC-4F06-BBB8-C4389FF1C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9" y="720113"/>
            <a:ext cx="1075970" cy="1398215"/>
          </a:xfrm>
          <a:prstGeom prst="rect">
            <a:avLst/>
          </a:prstGeom>
        </p:spPr>
      </p:pic>
      <p:sp>
        <p:nvSpPr>
          <p:cNvPr id="3" name="Chỗ dành sẵn cho Văn bản 1">
            <a:extLst>
              <a:ext uri="{FF2B5EF4-FFF2-40B4-BE49-F238E27FC236}">
                <a16:creationId xmlns:a16="http://schemas.microsoft.com/office/drawing/2014/main" id="{A8784D02-4165-F2A1-3385-025AB0489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350" y="2819297"/>
            <a:ext cx="6937134" cy="2604125"/>
          </a:xfrm>
        </p:spPr>
        <p:txBody>
          <a:bodyPr/>
          <a:lstStyle/>
          <a:p>
            <a:pPr marL="139700" indent="0" algn="l">
              <a:buNone/>
            </a:pPr>
            <a:r>
              <a:rPr lang="en-US" sz="2000" dirty="0" err="1">
                <a:latin typeface="+mj-lt"/>
              </a:rPr>
              <a:t>Giá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mua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vào</a:t>
            </a:r>
            <a:r>
              <a:rPr lang="en-US" sz="2000" dirty="0">
                <a:latin typeface="+mj-lt"/>
              </a:rPr>
              <a:t> &gt;= 1,000đ 			</a:t>
            </a:r>
            <a:r>
              <a:rPr lang="en-US" sz="2000" b="1" dirty="0">
                <a:latin typeface="+mj-lt"/>
              </a:rPr>
              <a:t>15%</a:t>
            </a:r>
          </a:p>
          <a:p>
            <a:pPr marL="139700" indent="0" algn="l">
              <a:buNone/>
            </a:pPr>
            <a:r>
              <a:rPr lang="en-US" sz="2000" dirty="0">
                <a:latin typeface="+mj-lt"/>
              </a:rPr>
              <a:t>1,000đ &gt; </a:t>
            </a:r>
            <a:r>
              <a:rPr lang="en-US" sz="2000" dirty="0" err="1">
                <a:latin typeface="+mj-lt"/>
              </a:rPr>
              <a:t>Giá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mua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vào</a:t>
            </a:r>
            <a:r>
              <a:rPr lang="en-US" sz="2000" dirty="0">
                <a:latin typeface="+mj-lt"/>
              </a:rPr>
              <a:t> &gt;= 5,000đ 		</a:t>
            </a:r>
            <a:r>
              <a:rPr lang="en-US" sz="2000" b="1" dirty="0">
                <a:latin typeface="+mj-lt"/>
              </a:rPr>
              <a:t>10%</a:t>
            </a:r>
          </a:p>
          <a:p>
            <a:pPr marL="139700" indent="0" algn="l">
              <a:buNone/>
            </a:pPr>
            <a:r>
              <a:rPr lang="en-US" sz="2000" dirty="0">
                <a:latin typeface="+mj-lt"/>
              </a:rPr>
              <a:t>5,000đ &gt; </a:t>
            </a:r>
            <a:r>
              <a:rPr lang="en-US" sz="2000" dirty="0" err="1">
                <a:latin typeface="+mj-lt"/>
              </a:rPr>
              <a:t>Giá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mua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vào</a:t>
            </a:r>
            <a:r>
              <a:rPr lang="en-US" sz="2000" dirty="0">
                <a:latin typeface="+mj-lt"/>
              </a:rPr>
              <a:t> &gt;= 100,000đ		</a:t>
            </a:r>
            <a:r>
              <a:rPr lang="en-US" sz="2000" b="1" dirty="0">
                <a:latin typeface="+mj-lt"/>
              </a:rPr>
              <a:t>7%</a:t>
            </a:r>
          </a:p>
          <a:p>
            <a:pPr marL="139700" indent="0" algn="l">
              <a:buNone/>
            </a:pPr>
            <a:r>
              <a:rPr lang="en-US" sz="2000" dirty="0">
                <a:latin typeface="+mj-lt"/>
              </a:rPr>
              <a:t>100,00đ &gt; </a:t>
            </a:r>
            <a:r>
              <a:rPr lang="en-US" sz="2000" dirty="0" err="1">
                <a:latin typeface="+mj-lt"/>
              </a:rPr>
              <a:t>Giá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mua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vào</a:t>
            </a:r>
            <a:r>
              <a:rPr lang="en-US" sz="2000" dirty="0">
                <a:latin typeface="+mj-lt"/>
              </a:rPr>
              <a:t> &gt;= 1,000,000đ		</a:t>
            </a:r>
            <a:r>
              <a:rPr lang="en-US" sz="2000" b="1" dirty="0">
                <a:latin typeface="+mj-lt"/>
              </a:rPr>
              <a:t>5%</a:t>
            </a:r>
          </a:p>
          <a:p>
            <a:pPr marL="139700" indent="0" algn="l">
              <a:buNone/>
            </a:pPr>
            <a:r>
              <a:rPr lang="en-US" sz="2000" dirty="0" err="1">
                <a:latin typeface="+mj-lt"/>
              </a:rPr>
              <a:t>Giá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mua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vào</a:t>
            </a:r>
            <a:r>
              <a:rPr lang="en-US" sz="2000" dirty="0">
                <a:latin typeface="+mj-lt"/>
              </a:rPr>
              <a:t> &gt; 1,000,000đ			</a:t>
            </a:r>
            <a:r>
              <a:rPr lang="en-US" sz="2000" b="1" dirty="0">
                <a:latin typeface="+mj-lt"/>
              </a:rPr>
              <a:t>2%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361B5-5CF3-E14A-7E16-2DFAF636EA3B}"/>
              </a:ext>
            </a:extLst>
          </p:cNvPr>
          <p:cNvGrpSpPr/>
          <p:nvPr/>
        </p:nvGrpSpPr>
        <p:grpSpPr>
          <a:xfrm>
            <a:off x="2205904" y="1569411"/>
            <a:ext cx="4732189" cy="1093115"/>
            <a:chOff x="5938157" y="1624952"/>
            <a:chExt cx="2569464" cy="9486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00CB04-DBFA-22BC-1F55-CC00F459A0DB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D802AD0-6FF5-23CF-386D-39E07EAA1EE5}"/>
                </a:ext>
              </a:extLst>
            </p:cNvPr>
            <p:cNvGrpSpPr/>
            <p:nvPr/>
          </p:nvGrpSpPr>
          <p:grpSpPr>
            <a:xfrm>
              <a:off x="5938157" y="1624952"/>
              <a:ext cx="2569464" cy="948611"/>
              <a:chOff x="5921828" y="3217978"/>
              <a:chExt cx="2569464" cy="948611"/>
            </a:xfrm>
            <a:effectLst/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19CFA3-A737-E9BB-EC86-E913118E0AED}"/>
                  </a:ext>
                </a:extLst>
              </p:cNvPr>
              <p:cNvSpPr/>
              <p:nvPr/>
            </p:nvSpPr>
            <p:spPr>
              <a:xfrm>
                <a:off x="5921828" y="3217978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b="1" cap="all" noProof="1">
                    <a:solidFill>
                      <a:schemeClr val="accent6"/>
                    </a:solidFill>
                  </a:rPr>
                  <a:t>Giá mua vào + thặng dư(%)*Giá mua vào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8842535-7468-E64D-9B57-A3E5D812B93E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  <a:p>
                <a:pPr algn="ctr"/>
                <a:endParaRPr lang="en-US" b="1" cap="all" noProof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0205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Hộp Văn bản 4">
            <a:extLst>
              <a:ext uri="{FF2B5EF4-FFF2-40B4-BE49-F238E27FC236}">
                <a16:creationId xmlns:a16="http://schemas.microsoft.com/office/drawing/2014/main" id="{14670E4D-441F-01DA-583E-CE904373ECBD}"/>
              </a:ext>
            </a:extLst>
          </p:cNvPr>
          <p:cNvSpPr txBox="1"/>
          <p:nvPr/>
        </p:nvSpPr>
        <p:spPr>
          <a:xfrm>
            <a:off x="1376778" y="923080"/>
            <a:ext cx="6390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Giá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bán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thuốc</a:t>
            </a:r>
            <a:endParaRPr lang="en-US" sz="3600" b="1" dirty="0">
              <a:solidFill>
                <a:schemeClr val="accent3"/>
              </a:solidFill>
              <a:latin typeface="Be Vietnam Pro" panose="020B0604020202020204" charset="-93"/>
            </a:endParaRPr>
          </a:p>
        </p:txBody>
      </p:sp>
      <p:pic>
        <p:nvPicPr>
          <p:cNvPr id="337" name="Picture 2">
            <a:extLst>
              <a:ext uri="{FF2B5EF4-FFF2-40B4-BE49-F238E27FC236}">
                <a16:creationId xmlns:a16="http://schemas.microsoft.com/office/drawing/2014/main" id="{0CA4DF78-1BBD-6DF7-5973-9D3B7358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35" y="3074311"/>
            <a:ext cx="1749158" cy="149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BEA2E2-A5DC-4F06-BBB8-C4389FF1C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9" y="720113"/>
            <a:ext cx="1075970" cy="1398215"/>
          </a:xfrm>
          <a:prstGeom prst="rect">
            <a:avLst/>
          </a:prstGeom>
        </p:spPr>
      </p:pic>
      <p:sp>
        <p:nvSpPr>
          <p:cNvPr id="3" name="Chỗ dành sẵn cho Văn bản 1">
            <a:extLst>
              <a:ext uri="{FF2B5EF4-FFF2-40B4-BE49-F238E27FC236}">
                <a16:creationId xmlns:a16="http://schemas.microsoft.com/office/drawing/2014/main" id="{A8784D02-4165-F2A1-3385-025AB0489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350" y="2128823"/>
            <a:ext cx="6937134" cy="2604125"/>
          </a:xfrm>
        </p:spPr>
        <p:txBody>
          <a:bodyPr/>
          <a:lstStyle/>
          <a:p>
            <a:pPr marL="139700" indent="0" algn="l">
              <a:buNone/>
            </a:pPr>
            <a:r>
              <a:rPr lang="en-US" sz="2000" dirty="0" err="1">
                <a:latin typeface="+mj-lt"/>
              </a:rPr>
              <a:t>Ví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dụ</a:t>
            </a:r>
            <a:r>
              <a:rPr lang="en-US" sz="2000" dirty="0">
                <a:latin typeface="+mj-lt"/>
              </a:rPr>
              <a:t>: </a:t>
            </a:r>
            <a:r>
              <a:rPr lang="en-US" sz="2000" dirty="0" err="1">
                <a:latin typeface="+mj-lt"/>
              </a:rPr>
              <a:t>Thuốc</a:t>
            </a:r>
            <a:r>
              <a:rPr lang="en-US" sz="2000" dirty="0">
                <a:latin typeface="+mj-lt"/>
              </a:rPr>
              <a:t> A </a:t>
            </a:r>
            <a:r>
              <a:rPr lang="en-US" sz="2000" dirty="0" err="1">
                <a:latin typeface="+mj-lt"/>
              </a:rPr>
              <a:t>số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lượng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quy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đổi</a:t>
            </a:r>
            <a:r>
              <a:rPr lang="en-US" sz="2000" dirty="0">
                <a:latin typeface="+mj-lt"/>
              </a:rPr>
              <a:t> 10.</a:t>
            </a:r>
          </a:p>
          <a:p>
            <a:pPr marL="139700" indent="0" algn="l">
              <a:buNone/>
            </a:pPr>
            <a:r>
              <a:rPr lang="en-US" sz="2000" dirty="0" err="1">
                <a:latin typeface="+mj-lt"/>
              </a:rPr>
              <a:t>Giá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mua</a:t>
            </a:r>
            <a:r>
              <a:rPr lang="en-US" sz="2000" dirty="0">
                <a:latin typeface="+mj-lt"/>
              </a:rPr>
              <a:t> (</a:t>
            </a:r>
            <a:r>
              <a:rPr lang="en-US" sz="2000" dirty="0" err="1">
                <a:latin typeface="+mj-lt"/>
              </a:rPr>
              <a:t>đơn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vị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nhập</a:t>
            </a:r>
            <a:r>
              <a:rPr lang="en-US" sz="2000" dirty="0">
                <a:latin typeface="+mj-lt"/>
              </a:rPr>
              <a:t>) </a:t>
            </a:r>
            <a:r>
              <a:rPr lang="en-US" sz="2000" dirty="0" err="1">
                <a:latin typeface="+mj-lt"/>
              </a:rPr>
              <a:t>đã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thuế</a:t>
            </a:r>
            <a:r>
              <a:rPr lang="en-US" sz="2000" dirty="0">
                <a:latin typeface="+mj-lt"/>
              </a:rPr>
              <a:t> VAT = 100,000đ</a:t>
            </a:r>
          </a:p>
          <a:p>
            <a:pPr marL="139700" indent="0" algn="l">
              <a:buNone/>
            </a:pPr>
            <a:r>
              <a:rPr lang="en-US" sz="2000" dirty="0" err="1">
                <a:latin typeface="+mj-lt"/>
              </a:rPr>
              <a:t>Giá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mua</a:t>
            </a:r>
            <a:r>
              <a:rPr lang="en-US" sz="2000" dirty="0">
                <a:latin typeface="+mj-lt"/>
              </a:rPr>
              <a:t> (</a:t>
            </a:r>
            <a:r>
              <a:rPr lang="en-US" sz="2000" dirty="0" err="1">
                <a:latin typeface="+mj-lt"/>
              </a:rPr>
              <a:t>đơn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vị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bán</a:t>
            </a:r>
            <a:r>
              <a:rPr lang="en-US" sz="2000" dirty="0">
                <a:latin typeface="+mj-lt"/>
              </a:rPr>
              <a:t>) = </a:t>
            </a:r>
            <a:r>
              <a:rPr lang="en-US" sz="2000" dirty="0" err="1">
                <a:latin typeface="+mj-lt"/>
              </a:rPr>
              <a:t>giá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mua</a:t>
            </a:r>
            <a:r>
              <a:rPr lang="en-US" sz="2000" dirty="0">
                <a:latin typeface="+mj-lt"/>
              </a:rPr>
              <a:t> / 10 = 10,000đ</a:t>
            </a:r>
          </a:p>
          <a:p>
            <a:pPr marL="139700" indent="0" algn="l">
              <a:buNone/>
            </a:pPr>
            <a:r>
              <a:rPr lang="en-US" sz="2000" dirty="0">
                <a:latin typeface="+mj-lt"/>
              </a:rPr>
              <a:t>=&gt; </a:t>
            </a:r>
            <a:r>
              <a:rPr lang="en-US" sz="2000" dirty="0" err="1">
                <a:latin typeface="+mj-lt"/>
              </a:rPr>
              <a:t>Giá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bán</a:t>
            </a:r>
            <a:r>
              <a:rPr lang="en-US" sz="2000" dirty="0">
                <a:latin typeface="+mj-lt"/>
              </a:rPr>
              <a:t> = 10,000đ + 7%*10,000đ =  10,700đ</a:t>
            </a:r>
          </a:p>
        </p:txBody>
      </p:sp>
    </p:spTree>
    <p:extLst>
      <p:ext uri="{BB962C8B-B14F-4D97-AF65-F5344CB8AC3E}">
        <p14:creationId xmlns:p14="http://schemas.microsoft.com/office/powerpoint/2010/main" val="1848747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Hộp Văn bản 4">
            <a:extLst>
              <a:ext uri="{FF2B5EF4-FFF2-40B4-BE49-F238E27FC236}">
                <a16:creationId xmlns:a16="http://schemas.microsoft.com/office/drawing/2014/main" id="{14670E4D-441F-01DA-583E-CE904373ECBD}"/>
              </a:ext>
            </a:extLst>
          </p:cNvPr>
          <p:cNvSpPr txBox="1"/>
          <p:nvPr/>
        </p:nvSpPr>
        <p:spPr>
          <a:xfrm>
            <a:off x="1376778" y="923080"/>
            <a:ext cx="6390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Quản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lí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tồn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kho</a:t>
            </a:r>
            <a:endParaRPr lang="en-US" sz="3600" b="1" dirty="0">
              <a:solidFill>
                <a:schemeClr val="accent3"/>
              </a:solidFill>
              <a:latin typeface="Be Vietnam Pro" panose="020B0604020202020204" charset="-93"/>
            </a:endParaRPr>
          </a:p>
        </p:txBody>
      </p:sp>
      <p:pic>
        <p:nvPicPr>
          <p:cNvPr id="337" name="Picture 2">
            <a:extLst>
              <a:ext uri="{FF2B5EF4-FFF2-40B4-BE49-F238E27FC236}">
                <a16:creationId xmlns:a16="http://schemas.microsoft.com/office/drawing/2014/main" id="{0CA4DF78-1BBD-6DF7-5973-9D3B7358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35" y="3074311"/>
            <a:ext cx="1749158" cy="149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BEA2E2-A5DC-4F06-BBB8-C4389FF1C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9" y="720113"/>
            <a:ext cx="1075970" cy="1398215"/>
          </a:xfrm>
          <a:prstGeom prst="rect">
            <a:avLst/>
          </a:prstGeom>
        </p:spPr>
      </p:pic>
      <p:sp>
        <p:nvSpPr>
          <p:cNvPr id="3" name="Chỗ dành sẵn cho Văn bản 1">
            <a:extLst>
              <a:ext uri="{FF2B5EF4-FFF2-40B4-BE49-F238E27FC236}">
                <a16:creationId xmlns:a16="http://schemas.microsoft.com/office/drawing/2014/main" id="{6A1CEDC3-3735-6720-43BC-76C7EC950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350" y="2128823"/>
            <a:ext cx="7526670" cy="2604125"/>
          </a:xfrm>
        </p:spPr>
        <p:txBody>
          <a:bodyPr/>
          <a:lstStyle/>
          <a:p>
            <a:pPr marL="139700" indent="0" algn="l">
              <a:buNone/>
            </a:pPr>
            <a:r>
              <a:rPr lang="en-US" sz="2000" dirty="0">
                <a:latin typeface="+mj-lt"/>
              </a:rPr>
              <a:t>- </a:t>
            </a:r>
            <a:r>
              <a:rPr lang="en-US" sz="2000" dirty="0" err="1">
                <a:latin typeface="+mj-lt"/>
              </a:rPr>
              <a:t>Quản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lí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tồn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kho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theo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tháng</a:t>
            </a:r>
            <a:endParaRPr lang="en-US" sz="2000" dirty="0">
              <a:latin typeface="+mj-lt"/>
            </a:endParaRPr>
          </a:p>
          <a:p>
            <a:pPr marL="139700" indent="0" algn="l">
              <a:buNone/>
            </a:pPr>
            <a:r>
              <a:rPr lang="en-US" sz="2000" dirty="0">
                <a:latin typeface="+mj-lt"/>
              </a:rPr>
              <a:t>=&gt; </a:t>
            </a:r>
            <a:r>
              <a:rPr lang="en-US" sz="2000" dirty="0" err="1">
                <a:latin typeface="+mj-lt"/>
              </a:rPr>
              <a:t>Số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lượng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tồn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đầu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tháng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mới</a:t>
            </a:r>
            <a:r>
              <a:rPr lang="en-US" sz="2000" dirty="0">
                <a:latin typeface="+mj-lt"/>
              </a:rPr>
              <a:t> = </a:t>
            </a:r>
            <a:r>
              <a:rPr lang="en-US" sz="2000" dirty="0" err="1">
                <a:latin typeface="+mj-lt"/>
              </a:rPr>
              <a:t>số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lượng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tồn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tháng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gần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nhất</a:t>
            </a:r>
            <a:endParaRPr lang="en-US" sz="2000" dirty="0">
              <a:latin typeface="+mj-lt"/>
            </a:endParaRPr>
          </a:p>
          <a:p>
            <a:pPr marL="139700" indent="0" algn="l">
              <a:buNone/>
            </a:pPr>
            <a:r>
              <a:rPr lang="en-US" sz="2000" dirty="0">
                <a:latin typeface="+mj-lt"/>
              </a:rPr>
              <a:t>- </a:t>
            </a:r>
            <a:r>
              <a:rPr lang="en-US" sz="2000" dirty="0" err="1">
                <a:latin typeface="+mj-lt"/>
              </a:rPr>
              <a:t>Số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lượng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bán</a:t>
            </a:r>
            <a:endParaRPr lang="en-US" sz="2000" dirty="0">
              <a:latin typeface="+mj-lt"/>
            </a:endParaRPr>
          </a:p>
          <a:p>
            <a:pPr marL="139700" indent="0" algn="l">
              <a:buNone/>
            </a:pPr>
            <a:r>
              <a:rPr lang="en-US" sz="2000" dirty="0">
                <a:latin typeface="+mj-lt"/>
              </a:rPr>
              <a:t>- </a:t>
            </a:r>
            <a:r>
              <a:rPr lang="en-US" sz="2000" dirty="0" err="1">
                <a:latin typeface="+mj-lt"/>
              </a:rPr>
              <a:t>Số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lượng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nhập</a:t>
            </a:r>
            <a:endParaRPr lang="en-US" sz="2000" dirty="0">
              <a:latin typeface="+mj-lt"/>
            </a:endParaRPr>
          </a:p>
          <a:p>
            <a:pPr marL="139700" indent="0" algn="l">
              <a:buNone/>
            </a:pPr>
            <a:r>
              <a:rPr lang="en-US" sz="2000" dirty="0">
                <a:latin typeface="+mj-lt"/>
              </a:rPr>
              <a:t>- </a:t>
            </a:r>
            <a:r>
              <a:rPr lang="en-US" sz="2000" dirty="0" err="1">
                <a:latin typeface="+mj-lt"/>
              </a:rPr>
              <a:t>Số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lượng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hư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hỏng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672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Hộp Văn bản 4">
            <a:extLst>
              <a:ext uri="{FF2B5EF4-FFF2-40B4-BE49-F238E27FC236}">
                <a16:creationId xmlns:a16="http://schemas.microsoft.com/office/drawing/2014/main" id="{14670E4D-441F-01DA-583E-CE904373ECBD}"/>
              </a:ext>
            </a:extLst>
          </p:cNvPr>
          <p:cNvSpPr txBox="1"/>
          <p:nvPr/>
        </p:nvSpPr>
        <p:spPr>
          <a:xfrm>
            <a:off x="1376778" y="923080"/>
            <a:ext cx="6390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Quản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lí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nhập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hàng</a:t>
            </a:r>
            <a:endParaRPr lang="en-US" sz="3600" b="1" dirty="0">
              <a:solidFill>
                <a:schemeClr val="accent3"/>
              </a:solidFill>
              <a:latin typeface="Be Vietnam Pro" panose="020B0604020202020204" charset="-93"/>
            </a:endParaRPr>
          </a:p>
        </p:txBody>
      </p:sp>
      <p:pic>
        <p:nvPicPr>
          <p:cNvPr id="337" name="Picture 2">
            <a:extLst>
              <a:ext uri="{FF2B5EF4-FFF2-40B4-BE49-F238E27FC236}">
                <a16:creationId xmlns:a16="http://schemas.microsoft.com/office/drawing/2014/main" id="{0CA4DF78-1BBD-6DF7-5973-9D3B7358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35" y="3074311"/>
            <a:ext cx="1749158" cy="149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BEA2E2-A5DC-4F06-BBB8-C4389FF1C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9" y="720113"/>
            <a:ext cx="1075970" cy="1398215"/>
          </a:xfrm>
          <a:prstGeom prst="rect">
            <a:avLst/>
          </a:prstGeom>
        </p:spPr>
      </p:pic>
      <p:sp>
        <p:nvSpPr>
          <p:cNvPr id="3" name="Chỗ dành sẵn cho Văn bản 1">
            <a:extLst>
              <a:ext uri="{FF2B5EF4-FFF2-40B4-BE49-F238E27FC236}">
                <a16:creationId xmlns:a16="http://schemas.microsoft.com/office/drawing/2014/main" id="{6A1CEDC3-3735-6720-43BC-76C7EC950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350" y="2128823"/>
            <a:ext cx="7526670" cy="2604125"/>
          </a:xfrm>
        </p:spPr>
        <p:txBody>
          <a:bodyPr/>
          <a:lstStyle/>
          <a:p>
            <a:pPr marL="139700" indent="0" algn="l">
              <a:buNone/>
            </a:pPr>
            <a:r>
              <a:rPr lang="en-US" sz="2000" dirty="0">
                <a:latin typeface="+mj-lt"/>
              </a:rPr>
              <a:t>- </a:t>
            </a:r>
            <a:r>
              <a:rPr lang="en-US" sz="2000" dirty="0" err="1">
                <a:latin typeface="+mj-lt"/>
              </a:rPr>
              <a:t>Quản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lí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mã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lô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thuốc</a:t>
            </a:r>
            <a:r>
              <a:rPr lang="en-US" sz="2000" dirty="0">
                <a:latin typeface="+mj-lt"/>
              </a:rPr>
              <a:t>.</a:t>
            </a:r>
          </a:p>
          <a:p>
            <a:pPr marL="139700" indent="0" algn="l">
              <a:buNone/>
            </a:pPr>
            <a:r>
              <a:rPr lang="en-US" sz="2000" dirty="0">
                <a:latin typeface="+mj-lt"/>
              </a:rPr>
              <a:t>- </a:t>
            </a:r>
            <a:r>
              <a:rPr lang="en-US" sz="2000" dirty="0" err="1">
                <a:latin typeface="+mj-lt"/>
              </a:rPr>
              <a:t>Quản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lí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hạn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sử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dụng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thuốc</a:t>
            </a:r>
            <a:r>
              <a:rPr lang="en-US" sz="2000" dirty="0">
                <a:latin typeface="+mj-lt"/>
              </a:rPr>
              <a:t>.</a:t>
            </a:r>
          </a:p>
          <a:p>
            <a:pPr marL="139700" indent="0" algn="l">
              <a:buNone/>
            </a:pPr>
            <a:r>
              <a:rPr lang="en-US" sz="2000" dirty="0">
                <a:latin typeface="+mj-lt"/>
              </a:rPr>
              <a:t>- </a:t>
            </a:r>
            <a:r>
              <a:rPr lang="en-US" sz="2000" dirty="0" err="1">
                <a:latin typeface="+mj-lt"/>
              </a:rPr>
              <a:t>Quản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lí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thông</a:t>
            </a:r>
            <a:r>
              <a:rPr lang="en-US" sz="2000" dirty="0">
                <a:latin typeface="+mj-lt"/>
              </a:rPr>
              <a:t> tin </a:t>
            </a:r>
            <a:r>
              <a:rPr lang="en-US" sz="2000" dirty="0" err="1">
                <a:latin typeface="+mj-lt"/>
              </a:rPr>
              <a:t>công</a:t>
            </a:r>
            <a:r>
              <a:rPr lang="en-US" sz="2000" dirty="0">
                <a:latin typeface="+mj-lt"/>
              </a:rPr>
              <a:t> ty </a:t>
            </a:r>
            <a:r>
              <a:rPr lang="en-US" sz="2000" dirty="0" err="1">
                <a:latin typeface="+mj-lt"/>
              </a:rPr>
              <a:t>dược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cung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cấp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lô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thuốc</a:t>
            </a:r>
            <a:r>
              <a:rPr lang="en-US" sz="2000" dirty="0">
                <a:latin typeface="+mj-lt"/>
              </a:rPr>
              <a:t>.</a:t>
            </a:r>
          </a:p>
          <a:p>
            <a:pPr marL="139700" indent="0" algn="l">
              <a:buNone/>
            </a:pPr>
            <a:r>
              <a:rPr lang="en-US" sz="2000" dirty="0">
                <a:latin typeface="+mj-lt"/>
              </a:rPr>
              <a:t>- </a:t>
            </a:r>
            <a:r>
              <a:rPr lang="en-US" sz="2000" dirty="0" err="1">
                <a:latin typeface="+mj-lt"/>
              </a:rPr>
              <a:t>Phiếu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nhập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không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thể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chỉnh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sửa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khi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đã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thêm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vào</a:t>
            </a:r>
            <a:endParaRPr lang="en-US" sz="2000" dirty="0">
              <a:latin typeface="+mj-lt"/>
            </a:endParaRPr>
          </a:p>
          <a:p>
            <a:pPr marL="139700" indent="0" algn="l">
              <a:buNone/>
            </a:pPr>
            <a:r>
              <a:rPr lang="en-US" sz="2000" dirty="0" err="1">
                <a:latin typeface="+mj-lt"/>
              </a:rPr>
              <a:t>hệ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thống</a:t>
            </a:r>
            <a:r>
              <a:rPr lang="en-US" sz="2000" dirty="0">
                <a:latin typeface="+mj-lt"/>
              </a:rPr>
              <a:t>.</a:t>
            </a:r>
          </a:p>
          <a:p>
            <a:pPr marL="139700" indent="0" algn="l">
              <a:buNone/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1545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Hộp Văn bản 4">
            <a:extLst>
              <a:ext uri="{FF2B5EF4-FFF2-40B4-BE49-F238E27FC236}">
                <a16:creationId xmlns:a16="http://schemas.microsoft.com/office/drawing/2014/main" id="{14670E4D-441F-01DA-583E-CE904373ECBD}"/>
              </a:ext>
            </a:extLst>
          </p:cNvPr>
          <p:cNvSpPr txBox="1"/>
          <p:nvPr/>
        </p:nvSpPr>
        <p:spPr>
          <a:xfrm>
            <a:off x="1376778" y="923080"/>
            <a:ext cx="6390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Quản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lí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xuất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hàng</a:t>
            </a:r>
            <a:endParaRPr lang="en-US" sz="3600" b="1" dirty="0">
              <a:solidFill>
                <a:schemeClr val="accent3"/>
              </a:solidFill>
              <a:latin typeface="Be Vietnam Pro" panose="020B0604020202020204" charset="-93"/>
            </a:endParaRPr>
          </a:p>
        </p:txBody>
      </p:sp>
      <p:pic>
        <p:nvPicPr>
          <p:cNvPr id="337" name="Picture 2">
            <a:extLst>
              <a:ext uri="{FF2B5EF4-FFF2-40B4-BE49-F238E27FC236}">
                <a16:creationId xmlns:a16="http://schemas.microsoft.com/office/drawing/2014/main" id="{0CA4DF78-1BBD-6DF7-5973-9D3B7358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35" y="3074311"/>
            <a:ext cx="1749158" cy="149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BEA2E2-A5DC-4F06-BBB8-C4389FF1C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9" y="720113"/>
            <a:ext cx="1075970" cy="1398215"/>
          </a:xfrm>
          <a:prstGeom prst="rect">
            <a:avLst/>
          </a:prstGeom>
        </p:spPr>
      </p:pic>
      <p:sp>
        <p:nvSpPr>
          <p:cNvPr id="3" name="Chỗ dành sẵn cho Văn bản 1">
            <a:extLst>
              <a:ext uri="{FF2B5EF4-FFF2-40B4-BE49-F238E27FC236}">
                <a16:creationId xmlns:a16="http://schemas.microsoft.com/office/drawing/2014/main" id="{6A1CEDC3-3735-6720-43BC-76C7EC950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350" y="2128823"/>
            <a:ext cx="7526670" cy="2604125"/>
          </a:xfrm>
        </p:spPr>
        <p:txBody>
          <a:bodyPr/>
          <a:lstStyle/>
          <a:p>
            <a:pPr marL="139700" indent="0" algn="l">
              <a:buNone/>
            </a:pPr>
            <a:r>
              <a:rPr lang="en-US" sz="2000" dirty="0">
                <a:latin typeface="+mj-lt"/>
              </a:rPr>
              <a:t>- </a:t>
            </a:r>
            <a:r>
              <a:rPr lang="en-US" sz="2000" dirty="0" err="1">
                <a:latin typeface="+mj-lt"/>
              </a:rPr>
              <a:t>Xuất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bán</a:t>
            </a:r>
            <a:r>
              <a:rPr lang="en-US" sz="2000" dirty="0">
                <a:latin typeface="+mj-lt"/>
              </a:rPr>
              <a:t>.</a:t>
            </a:r>
          </a:p>
          <a:p>
            <a:pPr marL="139700" indent="0" algn="l">
              <a:buNone/>
            </a:pPr>
            <a:r>
              <a:rPr lang="en-US" sz="2000" dirty="0">
                <a:latin typeface="+mj-lt"/>
              </a:rPr>
              <a:t>- </a:t>
            </a:r>
            <a:r>
              <a:rPr lang="en-US" sz="2000" dirty="0" err="1">
                <a:latin typeface="+mj-lt"/>
              </a:rPr>
              <a:t>Xuất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hủy</a:t>
            </a:r>
            <a:r>
              <a:rPr lang="en-US" sz="2000" dirty="0">
                <a:latin typeface="+mj-lt"/>
              </a:rPr>
              <a:t>: </a:t>
            </a:r>
            <a:r>
              <a:rPr lang="en-US" sz="2000" dirty="0" err="1">
                <a:latin typeface="+mj-lt"/>
              </a:rPr>
              <a:t>hư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hỏng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thất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lạc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hết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hạn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sử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dụng</a:t>
            </a:r>
            <a:r>
              <a:rPr lang="en-US" sz="2000" dirty="0">
                <a:latin typeface="+mj-lt"/>
              </a:rPr>
              <a:t>.</a:t>
            </a:r>
          </a:p>
          <a:p>
            <a:pPr marL="139700" indent="0" algn="l">
              <a:buNone/>
            </a:pPr>
            <a:r>
              <a:rPr lang="en-US" sz="2000" dirty="0">
                <a:latin typeface="+mj-lt"/>
              </a:rPr>
              <a:t>* </a:t>
            </a:r>
            <a:r>
              <a:rPr lang="en-US" sz="2000" dirty="0" err="1">
                <a:latin typeface="+mj-lt"/>
              </a:rPr>
              <a:t>Hoàn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thuốc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trong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ngày</a:t>
            </a:r>
            <a:r>
              <a:rPr lang="en-US" sz="2000" dirty="0">
                <a:latin typeface="+mj-lt"/>
              </a:rPr>
              <a:t>.</a:t>
            </a:r>
          </a:p>
          <a:p>
            <a:pPr marL="139700" indent="0" algn="l">
              <a:buNone/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460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>
            <a:spLocks noGrp="1"/>
          </p:cNvSpPr>
          <p:nvPr>
            <p:ph type="subTitle" idx="1"/>
          </p:nvPr>
        </p:nvSpPr>
        <p:spPr>
          <a:xfrm>
            <a:off x="860466" y="2741587"/>
            <a:ext cx="4019423" cy="1281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Nguyễn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Hiếu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GVPB: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Phan Thanh Hy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Nguyễn Thanh Nghị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MSSV: N19DCCN120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0" name="Google Shape;150;p29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151" name="Google Shape;151;p29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52" name="Google Shape;152;p29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9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4" name="Google Shape;154;p29"/>
          <p:cNvCxnSpPr>
            <a:cxnSpLocks/>
          </p:cNvCxnSpPr>
          <p:nvPr/>
        </p:nvCxnSpPr>
        <p:spPr>
          <a:xfrm>
            <a:off x="236376" y="709650"/>
            <a:ext cx="8582424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E6645D-E092-E095-47A8-184D32CC1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18" y="2827617"/>
            <a:ext cx="1930480" cy="165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31;p29">
            <a:extLst>
              <a:ext uri="{FF2B5EF4-FFF2-40B4-BE49-F238E27FC236}">
                <a16:creationId xmlns:a16="http://schemas.microsoft.com/office/drawing/2014/main" id="{25A0C74E-F8CB-9742-9A62-0C5F027C71C6}"/>
              </a:ext>
            </a:extLst>
          </p:cNvPr>
          <p:cNvSpPr txBox="1">
            <a:spLocks/>
          </p:cNvSpPr>
          <p:nvPr/>
        </p:nvSpPr>
        <p:spPr>
          <a:xfrm>
            <a:off x="1276778" y="706606"/>
            <a:ext cx="7006756" cy="2221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 Vietnam Pro"/>
              <a:buNone/>
              <a:defRPr sz="55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 Vietnam Pro"/>
              <a:buNone/>
              <a:defRPr sz="5200" b="1" i="0" u="none" strike="noStrike" cap="none">
                <a:solidFill>
                  <a:srgbClr val="191919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 Vietnam Pro"/>
              <a:buNone/>
              <a:defRPr sz="5200" b="1" i="0" u="none" strike="noStrike" cap="none">
                <a:solidFill>
                  <a:srgbClr val="191919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 Vietnam Pro"/>
              <a:buNone/>
              <a:defRPr sz="5200" b="1" i="0" u="none" strike="noStrike" cap="none">
                <a:solidFill>
                  <a:srgbClr val="191919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 Vietnam Pro"/>
              <a:buNone/>
              <a:defRPr sz="5200" b="1" i="0" u="none" strike="noStrike" cap="none">
                <a:solidFill>
                  <a:srgbClr val="191919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 Vietnam Pro"/>
              <a:buNone/>
              <a:defRPr sz="5200" b="1" i="0" u="none" strike="noStrike" cap="none">
                <a:solidFill>
                  <a:srgbClr val="191919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 Vietnam Pro"/>
              <a:buNone/>
              <a:defRPr sz="5200" b="1" i="0" u="none" strike="noStrike" cap="none">
                <a:solidFill>
                  <a:srgbClr val="191919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 Vietnam Pro"/>
              <a:buNone/>
              <a:defRPr sz="5200" b="1" i="0" u="none" strike="noStrike" cap="none">
                <a:solidFill>
                  <a:srgbClr val="191919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 Vietnam Pro"/>
              <a:buNone/>
              <a:defRPr sz="5200" b="1" i="0" u="none" strike="noStrike" cap="none">
                <a:solidFill>
                  <a:srgbClr val="191919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-US" sz="5200" b="0" dirty="0">
                <a:solidFill>
                  <a:schemeClr val="accent3"/>
                </a:solidFill>
              </a:rPr>
              <a:t>#Đề </a:t>
            </a:r>
            <a:r>
              <a:rPr lang="en-US" sz="5200" b="0" dirty="0" err="1">
                <a:solidFill>
                  <a:schemeClr val="accent3"/>
                </a:solidFill>
              </a:rPr>
              <a:t>tài</a:t>
            </a:r>
            <a:r>
              <a:rPr lang="en-US" sz="5200" b="0" dirty="0">
                <a:solidFill>
                  <a:schemeClr val="accent3"/>
                </a:solidFill>
              </a:rPr>
              <a:t>: </a:t>
            </a:r>
            <a:r>
              <a:rPr lang="vi-VN" sz="5200" b="0" dirty="0">
                <a:solidFill>
                  <a:schemeClr val="accent3"/>
                </a:solidFill>
              </a:rPr>
              <a:t>Xây dựng w</a:t>
            </a:r>
            <a:r>
              <a:rPr lang="en-US" sz="5200" b="0" dirty="0" err="1">
                <a:solidFill>
                  <a:schemeClr val="accent3"/>
                </a:solidFill>
              </a:rPr>
              <a:t>eb</a:t>
            </a:r>
            <a:r>
              <a:rPr lang="en-US" sz="5200" b="0" dirty="0">
                <a:solidFill>
                  <a:schemeClr val="accent3"/>
                </a:solidFill>
              </a:rPr>
              <a:t> </a:t>
            </a:r>
            <a:r>
              <a:rPr lang="vi-VN" sz="5200" b="0" dirty="0">
                <a:solidFill>
                  <a:schemeClr val="accent3"/>
                </a:solidFill>
              </a:rPr>
              <a:t>application</a:t>
            </a:r>
            <a:r>
              <a:rPr lang="en-US" sz="5200" b="0" dirty="0">
                <a:solidFill>
                  <a:schemeClr val="accent3"/>
                </a:solidFill>
              </a:rPr>
              <a:t> </a:t>
            </a:r>
            <a:r>
              <a:rPr lang="en-US" sz="5200" b="0" dirty="0" err="1">
                <a:solidFill>
                  <a:schemeClr val="accent3"/>
                </a:solidFill>
              </a:rPr>
              <a:t>quản</a:t>
            </a:r>
            <a:r>
              <a:rPr lang="en-US" sz="5200" b="0" dirty="0">
                <a:solidFill>
                  <a:schemeClr val="accent3"/>
                </a:solidFill>
              </a:rPr>
              <a:t> </a:t>
            </a:r>
            <a:r>
              <a:rPr lang="en-US" sz="5200" b="0" dirty="0" err="1">
                <a:solidFill>
                  <a:schemeClr val="accent3"/>
                </a:solidFill>
              </a:rPr>
              <a:t>lí</a:t>
            </a:r>
            <a:r>
              <a:rPr lang="en-US" sz="5200" b="0" dirty="0">
                <a:solidFill>
                  <a:schemeClr val="accent3"/>
                </a:solidFill>
              </a:rPr>
              <a:t> </a:t>
            </a:r>
            <a:r>
              <a:rPr lang="en-US" sz="5200" b="0" dirty="0" err="1">
                <a:solidFill>
                  <a:schemeClr val="accent3"/>
                </a:solidFill>
              </a:rPr>
              <a:t>nhà</a:t>
            </a:r>
            <a:r>
              <a:rPr lang="en-US" sz="5200" b="0" dirty="0">
                <a:solidFill>
                  <a:schemeClr val="accent3"/>
                </a:solidFill>
              </a:rPr>
              <a:t> </a:t>
            </a:r>
            <a:r>
              <a:rPr lang="en-US" sz="5200" b="0" dirty="0" err="1">
                <a:solidFill>
                  <a:schemeClr val="accent3"/>
                </a:solidFill>
              </a:rPr>
              <a:t>thuốc</a:t>
            </a:r>
            <a:endParaRPr lang="en-US" sz="5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2ACE13-CE12-4C5C-23A1-9EB09549E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9" y="720113"/>
            <a:ext cx="1075970" cy="139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24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Hộp Văn bản 4">
            <a:extLst>
              <a:ext uri="{FF2B5EF4-FFF2-40B4-BE49-F238E27FC236}">
                <a16:creationId xmlns:a16="http://schemas.microsoft.com/office/drawing/2014/main" id="{14670E4D-441F-01DA-583E-CE904373ECBD}"/>
              </a:ext>
            </a:extLst>
          </p:cNvPr>
          <p:cNvSpPr txBox="1"/>
          <p:nvPr/>
        </p:nvSpPr>
        <p:spPr>
          <a:xfrm>
            <a:off x="1376778" y="923080"/>
            <a:ext cx="6390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Xử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lý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sự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cố</a:t>
            </a:r>
            <a:endParaRPr lang="en-US" sz="3600" b="1" dirty="0">
              <a:solidFill>
                <a:schemeClr val="accent3"/>
              </a:solidFill>
              <a:latin typeface="Be Vietnam Pro" panose="020B0604020202020204" charset="-93"/>
            </a:endParaRPr>
          </a:p>
        </p:txBody>
      </p:sp>
      <p:pic>
        <p:nvPicPr>
          <p:cNvPr id="337" name="Picture 2">
            <a:extLst>
              <a:ext uri="{FF2B5EF4-FFF2-40B4-BE49-F238E27FC236}">
                <a16:creationId xmlns:a16="http://schemas.microsoft.com/office/drawing/2014/main" id="{0CA4DF78-1BBD-6DF7-5973-9D3B7358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35" y="3074311"/>
            <a:ext cx="1749158" cy="149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BEA2E2-A5DC-4F06-BBB8-C4389FF1C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9" y="720113"/>
            <a:ext cx="1075970" cy="139821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92FC94E-0A77-5725-57CE-FABBD8C82082}"/>
              </a:ext>
            </a:extLst>
          </p:cNvPr>
          <p:cNvGrpSpPr/>
          <p:nvPr/>
        </p:nvGrpSpPr>
        <p:grpSpPr>
          <a:xfrm>
            <a:off x="731022" y="2359432"/>
            <a:ext cx="1425534" cy="737195"/>
            <a:chOff x="5938157" y="1624952"/>
            <a:chExt cx="2569464" cy="9486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6098C6-8B4D-8C1E-FE69-BA10CB5BED70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FAC64BF-4947-CDF4-66C6-62C464219B58}"/>
                </a:ext>
              </a:extLst>
            </p:cNvPr>
            <p:cNvGrpSpPr/>
            <p:nvPr/>
          </p:nvGrpSpPr>
          <p:grpSpPr>
            <a:xfrm>
              <a:off x="5938157" y="1624952"/>
              <a:ext cx="2569464" cy="948611"/>
              <a:chOff x="5921828" y="3217978"/>
              <a:chExt cx="2569464" cy="948611"/>
            </a:xfrm>
            <a:effectLst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047A673-8841-0F57-BBF3-BBF56BDFF679}"/>
                  </a:ext>
                </a:extLst>
              </p:cNvPr>
              <p:cNvSpPr/>
              <p:nvPr/>
            </p:nvSpPr>
            <p:spPr>
              <a:xfrm>
                <a:off x="5921828" y="3217978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cap="all" noProof="1">
                    <a:solidFill>
                      <a:schemeClr val="accent6"/>
                    </a:solidFill>
                  </a:rPr>
                  <a:t>Tạo sự </a:t>
                </a:r>
              </a:p>
              <a:p>
                <a:pPr algn="ctr"/>
                <a:r>
                  <a:rPr lang="en-US" b="1" cap="all" noProof="1">
                    <a:solidFill>
                      <a:schemeClr val="accent6"/>
                    </a:solidFill>
                  </a:rPr>
                  <a:t>Cố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37485F5-1A22-BE09-2C80-003EF1E3EFA1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</p:txBody>
          </p:sp>
        </p:grpSp>
      </p:grp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A1E9857F-5B1F-8B56-00DF-484384C680C1}"/>
              </a:ext>
            </a:extLst>
          </p:cNvPr>
          <p:cNvCxnSpPr>
            <a:cxnSpLocks/>
            <a:stCxn id="7" idx="2"/>
            <a:endCxn id="14" idx="2"/>
          </p:cNvCxnSpPr>
          <p:nvPr/>
        </p:nvCxnSpPr>
        <p:spPr>
          <a:xfrm rot="16200000" flipH="1">
            <a:off x="2073639" y="2466775"/>
            <a:ext cx="1" cy="1259701"/>
          </a:xfrm>
          <a:prstGeom prst="curvedConnector3">
            <a:avLst>
              <a:gd name="adj1" fmla="val 22860100000"/>
            </a:avLst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5443A9-D3AD-42DD-81EB-36703BE0EA48}"/>
              </a:ext>
            </a:extLst>
          </p:cNvPr>
          <p:cNvGrpSpPr/>
          <p:nvPr/>
        </p:nvGrpSpPr>
        <p:grpSpPr>
          <a:xfrm>
            <a:off x="2498030" y="2359432"/>
            <a:ext cx="1425534" cy="737195"/>
            <a:chOff x="5938157" y="1624952"/>
            <a:chExt cx="2569464" cy="94861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D3DE80-93BE-1A32-5E25-B4B23BD0B9BF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04095D7-C96D-0D03-6126-507CD4C78C09}"/>
                </a:ext>
              </a:extLst>
            </p:cNvPr>
            <p:cNvGrpSpPr/>
            <p:nvPr/>
          </p:nvGrpSpPr>
          <p:grpSpPr>
            <a:xfrm>
              <a:off x="5938157" y="1624952"/>
              <a:ext cx="2569464" cy="948611"/>
              <a:chOff x="5921828" y="3217978"/>
              <a:chExt cx="2569464" cy="948611"/>
            </a:xfrm>
            <a:effectLst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8BB3961-E296-A451-6F51-395256A092BA}"/>
                  </a:ext>
                </a:extLst>
              </p:cNvPr>
              <p:cNvSpPr/>
              <p:nvPr/>
            </p:nvSpPr>
            <p:spPr>
              <a:xfrm>
                <a:off x="5921828" y="3217978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cap="all" noProof="1">
                    <a:solidFill>
                      <a:schemeClr val="accent6"/>
                    </a:solidFill>
                  </a:rPr>
                  <a:t>Hủy tổn kho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5C57289-B40E-0892-4A6F-A71294E2CA63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21BF9C-02D4-383B-32AD-65AD60757A28}"/>
              </a:ext>
            </a:extLst>
          </p:cNvPr>
          <p:cNvGrpSpPr/>
          <p:nvPr/>
        </p:nvGrpSpPr>
        <p:grpSpPr>
          <a:xfrm>
            <a:off x="4248918" y="2365781"/>
            <a:ext cx="1425534" cy="737195"/>
            <a:chOff x="5938157" y="1624952"/>
            <a:chExt cx="2569464" cy="94861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EB12AA0-1E00-3C66-4F4E-43825016DB16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8BBCE82-4978-62F0-2987-981192B6AF45}"/>
                </a:ext>
              </a:extLst>
            </p:cNvPr>
            <p:cNvGrpSpPr/>
            <p:nvPr/>
          </p:nvGrpSpPr>
          <p:grpSpPr>
            <a:xfrm>
              <a:off x="5938157" y="1624952"/>
              <a:ext cx="2569464" cy="948611"/>
              <a:chOff x="5921828" y="3217978"/>
              <a:chExt cx="2569464" cy="948611"/>
            </a:xfrm>
            <a:effectLst/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E375738-719C-DA2F-5FEC-4B63251F04E0}"/>
                  </a:ext>
                </a:extLst>
              </p:cNvPr>
              <p:cNvSpPr/>
              <p:nvPr/>
            </p:nvSpPr>
            <p:spPr>
              <a:xfrm>
                <a:off x="5921828" y="3217978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cap="all" noProof="1">
                    <a:solidFill>
                      <a:schemeClr val="accent6"/>
                    </a:solidFill>
                  </a:rPr>
                  <a:t>Thông báo khách hàng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0BE6902-8340-540C-6403-3498205F94CF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</p:txBody>
          </p:sp>
        </p:grpSp>
      </p:grp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AB9CB13-816B-A565-DD90-412B008A7DA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45645" y="2466773"/>
            <a:ext cx="1" cy="1259701"/>
          </a:xfrm>
          <a:prstGeom prst="curvedConnector3">
            <a:avLst>
              <a:gd name="adj1" fmla="val 22860100000"/>
            </a:avLst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CDFE686-CCDA-8EAD-D36B-FF16A7C271C3}"/>
              </a:ext>
            </a:extLst>
          </p:cNvPr>
          <p:cNvGrpSpPr/>
          <p:nvPr/>
        </p:nvGrpSpPr>
        <p:grpSpPr>
          <a:xfrm>
            <a:off x="5987589" y="2365782"/>
            <a:ext cx="1425534" cy="737195"/>
            <a:chOff x="5938157" y="1624952"/>
            <a:chExt cx="2569464" cy="94861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0E45A1-0956-102A-4502-DCCEF227230E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73A7497-1001-B05C-1512-CC0C733B574D}"/>
                </a:ext>
              </a:extLst>
            </p:cNvPr>
            <p:cNvGrpSpPr/>
            <p:nvPr/>
          </p:nvGrpSpPr>
          <p:grpSpPr>
            <a:xfrm>
              <a:off x="5938157" y="1624952"/>
              <a:ext cx="2569464" cy="948611"/>
              <a:chOff x="5921828" y="3217978"/>
              <a:chExt cx="2569464" cy="948611"/>
            </a:xfrm>
            <a:effectLst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19863B2-DD07-EC31-2171-CFEA635F5E2C}"/>
                  </a:ext>
                </a:extLst>
              </p:cNvPr>
              <p:cNvSpPr/>
              <p:nvPr/>
            </p:nvSpPr>
            <p:spPr>
              <a:xfrm>
                <a:off x="5921828" y="3217978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cap="all" noProof="1">
                    <a:solidFill>
                      <a:schemeClr val="accent6"/>
                    </a:solidFill>
                  </a:rPr>
                  <a:t>Thu hồi thuốc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2BFED30-A0F6-1956-8997-4D20A03E031E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</p:txBody>
          </p:sp>
        </p:grpSp>
      </p:grp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2EE76E03-BCE9-1068-DECC-CD42A45C01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87588" y="2496799"/>
            <a:ext cx="1" cy="1259701"/>
          </a:xfrm>
          <a:prstGeom prst="curvedConnector3">
            <a:avLst>
              <a:gd name="adj1" fmla="val 22860100000"/>
            </a:avLst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626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171;p30">
            <a:extLst>
              <a:ext uri="{FF2B5EF4-FFF2-40B4-BE49-F238E27FC236}">
                <a16:creationId xmlns:a16="http://schemas.microsoft.com/office/drawing/2014/main" id="{21C91C67-7F71-3409-E89E-C39D895289AF}"/>
              </a:ext>
            </a:extLst>
          </p:cNvPr>
          <p:cNvCxnSpPr/>
          <p:nvPr/>
        </p:nvCxnSpPr>
        <p:spPr>
          <a:xfrm>
            <a:off x="321323" y="70950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Hộp Văn bản 4">
            <a:extLst>
              <a:ext uri="{FF2B5EF4-FFF2-40B4-BE49-F238E27FC236}">
                <a16:creationId xmlns:a16="http://schemas.microsoft.com/office/drawing/2014/main" id="{D7A8584F-5C6A-EF6A-3BC7-A42D6A2F0A6C}"/>
              </a:ext>
            </a:extLst>
          </p:cNvPr>
          <p:cNvSpPr txBox="1"/>
          <p:nvPr/>
        </p:nvSpPr>
        <p:spPr>
          <a:xfrm>
            <a:off x="1443789" y="942166"/>
            <a:ext cx="62927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600" b="1" dirty="0">
                <a:solidFill>
                  <a:schemeClr val="accent3"/>
                </a:solidFill>
              </a:rPr>
              <a:t>DEMO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8AA2B7A-9976-B60A-6584-D229B7A46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722" y="2933277"/>
            <a:ext cx="1930480" cy="165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8213D3-C7E5-893B-018D-47F9B13F5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9" y="720113"/>
            <a:ext cx="1075970" cy="1398215"/>
          </a:xfrm>
          <a:prstGeom prst="rect">
            <a:avLst/>
          </a:prstGeom>
        </p:spPr>
      </p:pic>
      <p:pic>
        <p:nvPicPr>
          <p:cNvPr id="1026" name="Picture 2" descr="Sự khác biệt giữa giao dịch bằng tài khoản demo và tài khoản thực">
            <a:extLst>
              <a:ext uri="{FF2B5EF4-FFF2-40B4-BE49-F238E27FC236}">
                <a16:creationId xmlns:a16="http://schemas.microsoft.com/office/drawing/2014/main" id="{0A958DFE-42C9-D864-6B32-FB713F0E1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949" y="1896273"/>
            <a:ext cx="4651345" cy="261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153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171;p30">
            <a:extLst>
              <a:ext uri="{FF2B5EF4-FFF2-40B4-BE49-F238E27FC236}">
                <a16:creationId xmlns:a16="http://schemas.microsoft.com/office/drawing/2014/main" id="{21C91C67-7F71-3409-E89E-C39D895289AF}"/>
              </a:ext>
            </a:extLst>
          </p:cNvPr>
          <p:cNvCxnSpPr/>
          <p:nvPr/>
        </p:nvCxnSpPr>
        <p:spPr>
          <a:xfrm>
            <a:off x="321323" y="70950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Hộp Văn bản 4">
            <a:extLst>
              <a:ext uri="{FF2B5EF4-FFF2-40B4-BE49-F238E27FC236}">
                <a16:creationId xmlns:a16="http://schemas.microsoft.com/office/drawing/2014/main" id="{D7A8584F-5C6A-EF6A-3BC7-A42D6A2F0A6C}"/>
              </a:ext>
            </a:extLst>
          </p:cNvPr>
          <p:cNvSpPr txBox="1"/>
          <p:nvPr/>
        </p:nvSpPr>
        <p:spPr>
          <a:xfrm>
            <a:off x="905804" y="1902960"/>
            <a:ext cx="70228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600" b="1" dirty="0" err="1">
                <a:solidFill>
                  <a:schemeClr val="accent3"/>
                </a:solidFill>
              </a:rPr>
              <a:t>Cám</a:t>
            </a:r>
            <a:r>
              <a:rPr lang="en-US" sz="5600" b="1" dirty="0">
                <a:solidFill>
                  <a:schemeClr val="accent3"/>
                </a:solidFill>
              </a:rPr>
              <a:t> </a:t>
            </a:r>
            <a:r>
              <a:rPr lang="en-US" sz="5600" b="1" dirty="0" err="1">
                <a:solidFill>
                  <a:schemeClr val="accent3"/>
                </a:solidFill>
              </a:rPr>
              <a:t>ơn</a:t>
            </a:r>
            <a:r>
              <a:rPr lang="en-US" sz="5600" b="1" dirty="0">
                <a:solidFill>
                  <a:schemeClr val="accent3"/>
                </a:solidFill>
              </a:rPr>
              <a:t> </a:t>
            </a:r>
            <a:r>
              <a:rPr lang="en-US" sz="5600" b="1" dirty="0" err="1">
                <a:solidFill>
                  <a:schemeClr val="accent3"/>
                </a:solidFill>
              </a:rPr>
              <a:t>quý</a:t>
            </a:r>
            <a:r>
              <a:rPr lang="en-US" sz="5600" b="1" dirty="0">
                <a:solidFill>
                  <a:schemeClr val="accent3"/>
                </a:solidFill>
              </a:rPr>
              <a:t> </a:t>
            </a:r>
            <a:r>
              <a:rPr lang="en-US" sz="5600" b="1" dirty="0" err="1">
                <a:solidFill>
                  <a:schemeClr val="accent3"/>
                </a:solidFill>
              </a:rPr>
              <a:t>thầy</a:t>
            </a:r>
            <a:r>
              <a:rPr lang="en-US" sz="5600" b="1" dirty="0">
                <a:solidFill>
                  <a:schemeClr val="accent3"/>
                </a:solidFill>
              </a:rPr>
              <a:t> </a:t>
            </a:r>
            <a:r>
              <a:rPr lang="en-US" sz="5600" b="1" dirty="0" err="1">
                <a:solidFill>
                  <a:schemeClr val="accent3"/>
                </a:solidFill>
              </a:rPr>
              <a:t>cô</a:t>
            </a:r>
            <a:endParaRPr lang="en-US" sz="5600" b="1" dirty="0">
              <a:solidFill>
                <a:schemeClr val="accent3"/>
              </a:solidFill>
            </a:endParaRPr>
          </a:p>
          <a:p>
            <a:pPr algn="ctr"/>
            <a:r>
              <a:rPr lang="en-US" sz="5600" b="1" dirty="0" err="1">
                <a:solidFill>
                  <a:schemeClr val="accent3"/>
                </a:solidFill>
              </a:rPr>
              <a:t>đã</a:t>
            </a:r>
            <a:r>
              <a:rPr lang="en-US" sz="5600" b="1" dirty="0">
                <a:solidFill>
                  <a:schemeClr val="accent3"/>
                </a:solidFill>
              </a:rPr>
              <a:t> </a:t>
            </a:r>
            <a:r>
              <a:rPr lang="en-US" sz="5600" b="1" dirty="0" err="1">
                <a:solidFill>
                  <a:schemeClr val="accent3"/>
                </a:solidFill>
              </a:rPr>
              <a:t>lắng</a:t>
            </a:r>
            <a:r>
              <a:rPr lang="en-US" sz="5600" b="1" dirty="0">
                <a:solidFill>
                  <a:schemeClr val="accent3"/>
                </a:solidFill>
              </a:rPr>
              <a:t> </a:t>
            </a:r>
            <a:r>
              <a:rPr lang="en-US" sz="5600" b="1" dirty="0" err="1">
                <a:solidFill>
                  <a:schemeClr val="accent3"/>
                </a:solidFill>
              </a:rPr>
              <a:t>nghe</a:t>
            </a:r>
            <a:endParaRPr lang="en-US" sz="5600" b="1" dirty="0">
              <a:solidFill>
                <a:schemeClr val="accent3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8AA2B7A-9976-B60A-6584-D229B7A46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722" y="2933277"/>
            <a:ext cx="1930480" cy="165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9D73B7-13C6-7A0F-3150-577AE2A00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9" y="720113"/>
            <a:ext cx="1075970" cy="139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47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40632656-5C91-72E1-F4CD-2B6FE8BBF806}"/>
              </a:ext>
            </a:extLst>
          </p:cNvPr>
          <p:cNvGrpSpPr/>
          <p:nvPr/>
        </p:nvGrpSpPr>
        <p:grpSpPr>
          <a:xfrm>
            <a:off x="2127293" y="3202014"/>
            <a:ext cx="1425534" cy="737195"/>
            <a:chOff x="5938157" y="1624952"/>
            <a:chExt cx="2569464" cy="948611"/>
          </a:xfrm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0CD2BAB4-FC3C-678C-B21F-C6C54FC9498E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E0C91169-DADF-6BFF-F951-97A52CFF75CC}"/>
                </a:ext>
              </a:extLst>
            </p:cNvPr>
            <p:cNvGrpSpPr/>
            <p:nvPr/>
          </p:nvGrpSpPr>
          <p:grpSpPr>
            <a:xfrm>
              <a:off x="5938157" y="1624952"/>
              <a:ext cx="2569464" cy="948611"/>
              <a:chOff x="5921828" y="3217978"/>
              <a:chExt cx="2569464" cy="948611"/>
            </a:xfrm>
            <a:effectLst/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A0CF648C-5961-9889-E913-1DFE55F9AD34}"/>
                  </a:ext>
                </a:extLst>
              </p:cNvPr>
              <p:cNvSpPr/>
              <p:nvPr/>
            </p:nvSpPr>
            <p:spPr>
              <a:xfrm>
                <a:off x="5921828" y="3217978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cap="all" noProof="1">
                    <a:solidFill>
                      <a:schemeClr val="accent6"/>
                    </a:solidFill>
                  </a:rPr>
                  <a:t>Lý do Chọn</a:t>
                </a:r>
              </a:p>
              <a:p>
                <a:pPr algn="ctr"/>
                <a:r>
                  <a:rPr lang="en-US" b="1" cap="all" noProof="1">
                    <a:solidFill>
                      <a:schemeClr val="accent6"/>
                    </a:solidFill>
                  </a:rPr>
                  <a:t>Đề tài</a:t>
                </a:r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2089CE1C-CE2A-ADE0-69D4-2C63B2BC819E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</p:txBody>
          </p:sp>
        </p:grpSp>
      </p:grpSp>
      <p:sp>
        <p:nvSpPr>
          <p:cNvPr id="297" name="Hộp Văn bản 4">
            <a:extLst>
              <a:ext uri="{FF2B5EF4-FFF2-40B4-BE49-F238E27FC236}">
                <a16:creationId xmlns:a16="http://schemas.microsoft.com/office/drawing/2014/main" id="{14670E4D-441F-01DA-583E-CE904373ECBD}"/>
              </a:ext>
            </a:extLst>
          </p:cNvPr>
          <p:cNvSpPr txBox="1"/>
          <p:nvPr/>
        </p:nvSpPr>
        <p:spPr>
          <a:xfrm>
            <a:off x="1688031" y="984040"/>
            <a:ext cx="63904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600" b="1" dirty="0" err="1">
                <a:solidFill>
                  <a:schemeClr val="accent3"/>
                </a:solidFill>
                <a:latin typeface="Be Vietnam Pro" panose="020B0604020202020204" charset="-93"/>
              </a:rPr>
              <a:t>Tổng</a:t>
            </a:r>
            <a:r>
              <a:rPr lang="en-US" sz="5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5600" b="1" dirty="0" err="1">
                <a:solidFill>
                  <a:schemeClr val="accent3"/>
                </a:solidFill>
                <a:latin typeface="Be Vietnam Pro" panose="020B0604020202020204" charset="-93"/>
              </a:rPr>
              <a:t>quan</a:t>
            </a:r>
            <a:endParaRPr lang="en-US" sz="5600" b="1" dirty="0">
              <a:solidFill>
                <a:schemeClr val="accent3"/>
              </a:solidFill>
              <a:latin typeface="Be Vietnam Pro" panose="020B0604020202020204" charset="-93"/>
            </a:endParaRPr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4F93AF9-FFE6-23E0-7106-F7CA43B5B13B}"/>
              </a:ext>
            </a:extLst>
          </p:cNvPr>
          <p:cNvGrpSpPr/>
          <p:nvPr/>
        </p:nvGrpSpPr>
        <p:grpSpPr>
          <a:xfrm>
            <a:off x="3705370" y="2380736"/>
            <a:ext cx="1425534" cy="737195"/>
            <a:chOff x="5938157" y="1624952"/>
            <a:chExt cx="2569464" cy="948611"/>
          </a:xfrm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83304AEF-D488-F537-FA40-7252D819CA44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958F9208-5F42-7901-CDBE-007EF4F4E612}"/>
                </a:ext>
              </a:extLst>
            </p:cNvPr>
            <p:cNvGrpSpPr/>
            <p:nvPr/>
          </p:nvGrpSpPr>
          <p:grpSpPr>
            <a:xfrm>
              <a:off x="5938157" y="1624952"/>
              <a:ext cx="2569464" cy="948611"/>
              <a:chOff x="5921828" y="3217978"/>
              <a:chExt cx="2569464" cy="948611"/>
            </a:xfrm>
            <a:effectLst/>
          </p:grpSpPr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4D3E1405-4DA0-778A-5899-F2491381E302}"/>
                  </a:ext>
                </a:extLst>
              </p:cNvPr>
              <p:cNvSpPr/>
              <p:nvPr/>
            </p:nvSpPr>
            <p:spPr>
              <a:xfrm>
                <a:off x="5921828" y="3217978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cap="all" noProof="1">
                    <a:solidFill>
                      <a:schemeClr val="accent6"/>
                    </a:solidFill>
                  </a:rPr>
                  <a:t>Mục tiêu</a:t>
                </a:r>
              </a:p>
              <a:p>
                <a:pPr algn="ctr"/>
                <a:r>
                  <a:rPr lang="en-US" b="1" cap="all" noProof="1">
                    <a:solidFill>
                      <a:schemeClr val="accent6"/>
                    </a:solidFill>
                  </a:rPr>
                  <a:t>Đề tài</a:t>
                </a: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D3DB9A73-BB6A-B572-5613-0297E5B51E42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</p:txBody>
          </p:sp>
        </p:grp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2786C9C4-2EF5-9C7C-527A-75E71C7DFA8B}"/>
              </a:ext>
            </a:extLst>
          </p:cNvPr>
          <p:cNvGrpSpPr/>
          <p:nvPr/>
        </p:nvGrpSpPr>
        <p:grpSpPr>
          <a:xfrm>
            <a:off x="498466" y="2381435"/>
            <a:ext cx="1425534" cy="737195"/>
            <a:chOff x="5938157" y="1624952"/>
            <a:chExt cx="2569464" cy="948611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49427236-30AB-D993-54E6-987A623EB608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9143A67C-A74C-242D-4E27-2E5B522CAC1C}"/>
                </a:ext>
              </a:extLst>
            </p:cNvPr>
            <p:cNvGrpSpPr/>
            <p:nvPr/>
          </p:nvGrpSpPr>
          <p:grpSpPr>
            <a:xfrm>
              <a:off x="5938157" y="1624952"/>
              <a:ext cx="2569464" cy="948611"/>
              <a:chOff x="5921828" y="3217978"/>
              <a:chExt cx="2569464" cy="948611"/>
            </a:xfrm>
            <a:effectLst/>
          </p:grpSpPr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2CB37A7-33F9-7D6E-4830-79CD1FF8D458}"/>
                  </a:ext>
                </a:extLst>
              </p:cNvPr>
              <p:cNvSpPr/>
              <p:nvPr/>
            </p:nvSpPr>
            <p:spPr>
              <a:xfrm>
                <a:off x="5921828" y="3217978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cap="all" noProof="1">
                    <a:solidFill>
                      <a:schemeClr val="accent6"/>
                    </a:solidFill>
                  </a:rPr>
                  <a:t>Giới tiệu</a:t>
                </a:r>
              </a:p>
              <a:p>
                <a:pPr algn="ctr"/>
                <a:r>
                  <a:rPr lang="en-US" b="1" cap="all" noProof="1">
                    <a:solidFill>
                      <a:schemeClr val="accent6"/>
                    </a:solidFill>
                  </a:rPr>
                  <a:t>Đề tài</a:t>
                </a: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7734281A-356C-59FF-868C-20D61199C65F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</p:txBody>
          </p:sp>
        </p:grp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BDE61B33-8FB5-C9F3-15E6-91D6A35E2B69}"/>
              </a:ext>
            </a:extLst>
          </p:cNvPr>
          <p:cNvGrpSpPr/>
          <p:nvPr/>
        </p:nvGrpSpPr>
        <p:grpSpPr>
          <a:xfrm>
            <a:off x="5299466" y="3202014"/>
            <a:ext cx="1425534" cy="737195"/>
            <a:chOff x="5938157" y="1624952"/>
            <a:chExt cx="2569464" cy="948611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F27418FC-2E10-E4BC-8CB6-7926E51937BD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381C9FAB-C618-07DA-BC32-981DDF260644}"/>
                </a:ext>
              </a:extLst>
            </p:cNvPr>
            <p:cNvGrpSpPr/>
            <p:nvPr/>
          </p:nvGrpSpPr>
          <p:grpSpPr>
            <a:xfrm>
              <a:off x="5938157" y="1624952"/>
              <a:ext cx="2569464" cy="948611"/>
              <a:chOff x="5921828" y="3217978"/>
              <a:chExt cx="2569464" cy="948611"/>
            </a:xfrm>
            <a:effectLst/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BC30D4AB-D2FB-E809-7C24-C22383DA0FAC}"/>
                  </a:ext>
                </a:extLst>
              </p:cNvPr>
              <p:cNvSpPr/>
              <p:nvPr/>
            </p:nvSpPr>
            <p:spPr>
              <a:xfrm>
                <a:off x="5921828" y="3217978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cap="all" noProof="1">
                    <a:solidFill>
                      <a:schemeClr val="accent6"/>
                    </a:solidFill>
                  </a:rPr>
                  <a:t>Nghiệp vụ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C9B1E980-94B8-B2A3-9C47-15EE1562B865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</p:txBody>
          </p:sp>
        </p:grp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32588AD5-9F86-17FD-CE78-7FB2AA829079}"/>
              </a:ext>
            </a:extLst>
          </p:cNvPr>
          <p:cNvGrpSpPr/>
          <p:nvPr/>
        </p:nvGrpSpPr>
        <p:grpSpPr>
          <a:xfrm>
            <a:off x="7002794" y="2388235"/>
            <a:ext cx="1425534" cy="737195"/>
            <a:chOff x="5938157" y="1624952"/>
            <a:chExt cx="2569464" cy="948611"/>
          </a:xfrm>
        </p:grpSpPr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A2B07D76-FCA2-B361-39B2-78AD35A91D88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2090DEB8-D923-D864-1C4C-1A10D86BD370}"/>
                </a:ext>
              </a:extLst>
            </p:cNvPr>
            <p:cNvGrpSpPr/>
            <p:nvPr/>
          </p:nvGrpSpPr>
          <p:grpSpPr>
            <a:xfrm>
              <a:off x="5938157" y="1624952"/>
              <a:ext cx="2569464" cy="948611"/>
              <a:chOff x="5921828" y="3217978"/>
              <a:chExt cx="2569464" cy="948611"/>
            </a:xfrm>
            <a:effectLst/>
          </p:grpSpPr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E1C13ECE-646C-7972-D705-B28BAA61542F}"/>
                  </a:ext>
                </a:extLst>
              </p:cNvPr>
              <p:cNvSpPr/>
              <p:nvPr/>
            </p:nvSpPr>
            <p:spPr>
              <a:xfrm>
                <a:off x="5921828" y="3217978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cap="all" noProof="1">
                    <a:solidFill>
                      <a:schemeClr val="accent6"/>
                    </a:solidFill>
                  </a:rPr>
                  <a:t>DEMO</a:t>
                </a: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55AFFAFD-200C-727D-A8E4-EBE05E9578BB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</p:txBody>
          </p:sp>
        </p:grpSp>
      </p:grpSp>
      <p:cxnSp>
        <p:nvCxnSpPr>
          <p:cNvPr id="329" name="Connector: Curved 328">
            <a:extLst>
              <a:ext uri="{FF2B5EF4-FFF2-40B4-BE49-F238E27FC236}">
                <a16:creationId xmlns:a16="http://schemas.microsoft.com/office/drawing/2014/main" id="{272E1332-78E7-A9B5-A2A3-B5156C673B5D}"/>
              </a:ext>
            </a:extLst>
          </p:cNvPr>
          <p:cNvCxnSpPr>
            <a:cxnSpLocks/>
            <a:stCxn id="311" idx="2"/>
          </p:cNvCxnSpPr>
          <p:nvPr/>
        </p:nvCxnSpPr>
        <p:spPr>
          <a:xfrm rot="16200000" flipH="1">
            <a:off x="1387505" y="2942356"/>
            <a:ext cx="547497" cy="900041"/>
          </a:xfrm>
          <a:prstGeom prst="curvedConnector2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Connector: Curved 331">
            <a:extLst>
              <a:ext uri="{FF2B5EF4-FFF2-40B4-BE49-F238E27FC236}">
                <a16:creationId xmlns:a16="http://schemas.microsoft.com/office/drawing/2014/main" id="{84DF86B5-B08B-ABFD-387F-D019D6B4FF54}"/>
              </a:ext>
            </a:extLst>
          </p:cNvPr>
          <p:cNvCxnSpPr>
            <a:cxnSpLocks/>
            <a:stCxn id="295" idx="0"/>
            <a:endCxn id="302" idx="1"/>
          </p:cNvCxnSpPr>
          <p:nvPr/>
        </p:nvCxnSpPr>
        <p:spPr>
          <a:xfrm rot="5400000" flipH="1" flipV="1">
            <a:off x="3046375" y="2543019"/>
            <a:ext cx="452680" cy="865310"/>
          </a:xfrm>
          <a:prstGeom prst="curvedConnector2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Connector: Curved 332">
            <a:extLst>
              <a:ext uri="{FF2B5EF4-FFF2-40B4-BE49-F238E27FC236}">
                <a16:creationId xmlns:a16="http://schemas.microsoft.com/office/drawing/2014/main" id="{8B00679A-C01F-1A98-7651-AB93A68568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10428" y="2949158"/>
            <a:ext cx="547497" cy="900041"/>
          </a:xfrm>
          <a:prstGeom prst="curvedConnector2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4" name="Connector: Curved 333">
            <a:extLst>
              <a:ext uri="{FF2B5EF4-FFF2-40B4-BE49-F238E27FC236}">
                <a16:creationId xmlns:a16="http://schemas.microsoft.com/office/drawing/2014/main" id="{5B916A1D-40B0-BABC-B86F-9373D17CACE7}"/>
              </a:ext>
            </a:extLst>
          </p:cNvPr>
          <p:cNvCxnSpPr>
            <a:cxnSpLocks/>
            <a:stCxn id="321" idx="0"/>
            <a:endCxn id="328" idx="1"/>
          </p:cNvCxnSpPr>
          <p:nvPr/>
        </p:nvCxnSpPr>
        <p:spPr>
          <a:xfrm rot="5400000" flipH="1" flipV="1">
            <a:off x="6284923" y="2484144"/>
            <a:ext cx="445181" cy="990561"/>
          </a:xfrm>
          <a:prstGeom prst="curvedConnector2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7" name="Picture 2">
            <a:extLst>
              <a:ext uri="{FF2B5EF4-FFF2-40B4-BE49-F238E27FC236}">
                <a16:creationId xmlns:a16="http://schemas.microsoft.com/office/drawing/2014/main" id="{0CA4DF78-1BBD-6DF7-5973-9D3B7358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794" y="3301039"/>
            <a:ext cx="1749158" cy="149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" name="Picture 337">
            <a:extLst>
              <a:ext uri="{FF2B5EF4-FFF2-40B4-BE49-F238E27FC236}">
                <a16:creationId xmlns:a16="http://schemas.microsoft.com/office/drawing/2014/main" id="{96FD1BFF-9ED4-8E9A-CC58-0042D0621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11" y="763352"/>
            <a:ext cx="1075970" cy="139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86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Hộp Văn bản 4">
            <a:extLst>
              <a:ext uri="{FF2B5EF4-FFF2-40B4-BE49-F238E27FC236}">
                <a16:creationId xmlns:a16="http://schemas.microsoft.com/office/drawing/2014/main" id="{14670E4D-441F-01DA-583E-CE904373ECBD}"/>
              </a:ext>
            </a:extLst>
          </p:cNvPr>
          <p:cNvSpPr txBox="1"/>
          <p:nvPr/>
        </p:nvSpPr>
        <p:spPr>
          <a:xfrm>
            <a:off x="2701971" y="1321592"/>
            <a:ext cx="374005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600" b="1" dirty="0" err="1">
                <a:solidFill>
                  <a:schemeClr val="accent3"/>
                </a:solidFill>
                <a:latin typeface="Be Vietnam Pro" panose="020B0604020202020204" charset="-93"/>
              </a:rPr>
              <a:t>Giới</a:t>
            </a:r>
            <a:r>
              <a:rPr lang="en-US" sz="5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5600" b="1" dirty="0" err="1">
                <a:solidFill>
                  <a:schemeClr val="accent3"/>
                </a:solidFill>
                <a:latin typeface="Be Vietnam Pro" panose="020B0604020202020204" charset="-93"/>
              </a:rPr>
              <a:t>thiệu</a:t>
            </a:r>
            <a:r>
              <a:rPr lang="en-US" sz="5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5600" b="1" dirty="0" err="1">
                <a:solidFill>
                  <a:schemeClr val="accent3"/>
                </a:solidFill>
                <a:latin typeface="Be Vietnam Pro" panose="020B0604020202020204" charset="-93"/>
              </a:rPr>
              <a:t>đề</a:t>
            </a:r>
            <a:r>
              <a:rPr lang="en-US" sz="5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5600" b="1" dirty="0" err="1">
                <a:solidFill>
                  <a:schemeClr val="accent3"/>
                </a:solidFill>
                <a:latin typeface="Be Vietnam Pro" panose="020B0604020202020204" charset="-93"/>
              </a:rPr>
              <a:t>tài</a:t>
            </a:r>
            <a:endParaRPr lang="en-US" sz="5600" b="1" dirty="0">
              <a:solidFill>
                <a:schemeClr val="accent3"/>
              </a:solidFill>
              <a:latin typeface="Be Vietnam Pro" panose="020B0604020202020204" charset="-93"/>
            </a:endParaRPr>
          </a:p>
        </p:txBody>
      </p:sp>
      <p:pic>
        <p:nvPicPr>
          <p:cNvPr id="337" name="Picture 2">
            <a:extLst>
              <a:ext uri="{FF2B5EF4-FFF2-40B4-BE49-F238E27FC236}">
                <a16:creationId xmlns:a16="http://schemas.microsoft.com/office/drawing/2014/main" id="{0CA4DF78-1BBD-6DF7-5973-9D3B7358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981" y="3206054"/>
            <a:ext cx="1749158" cy="149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D3148E-1A80-7123-CE8F-160FECB08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9" y="720113"/>
            <a:ext cx="1075970" cy="139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80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Hộp Văn bản 4">
            <a:extLst>
              <a:ext uri="{FF2B5EF4-FFF2-40B4-BE49-F238E27FC236}">
                <a16:creationId xmlns:a16="http://schemas.microsoft.com/office/drawing/2014/main" id="{14670E4D-441F-01DA-583E-CE904373ECBD}"/>
              </a:ext>
            </a:extLst>
          </p:cNvPr>
          <p:cNvSpPr txBox="1"/>
          <p:nvPr/>
        </p:nvSpPr>
        <p:spPr>
          <a:xfrm>
            <a:off x="1376778" y="923080"/>
            <a:ext cx="6390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Quản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lí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nhà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thuốc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?</a:t>
            </a:r>
          </a:p>
        </p:txBody>
      </p:sp>
      <p:pic>
        <p:nvPicPr>
          <p:cNvPr id="337" name="Picture 2">
            <a:extLst>
              <a:ext uri="{FF2B5EF4-FFF2-40B4-BE49-F238E27FC236}">
                <a16:creationId xmlns:a16="http://schemas.microsoft.com/office/drawing/2014/main" id="{0CA4DF78-1BBD-6DF7-5973-9D3B7358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35" y="3074311"/>
            <a:ext cx="1749158" cy="149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BEA2E2-A5DC-4F06-BBB8-C4389FF1C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9" y="720113"/>
            <a:ext cx="1075970" cy="139821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21074F1-C320-7750-9D0D-107EBE77763A}"/>
              </a:ext>
            </a:extLst>
          </p:cNvPr>
          <p:cNvGrpSpPr/>
          <p:nvPr/>
        </p:nvGrpSpPr>
        <p:grpSpPr>
          <a:xfrm>
            <a:off x="947082" y="2089522"/>
            <a:ext cx="1641679" cy="884200"/>
            <a:chOff x="5938157" y="1624953"/>
            <a:chExt cx="2569464" cy="9486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BD72BB-6AC3-BBAC-2BFE-87D3946A8E3F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261CF30-D6D9-CB7C-8F21-642C9AD3E26D}"/>
                </a:ext>
              </a:extLst>
            </p:cNvPr>
            <p:cNvGrpSpPr/>
            <p:nvPr/>
          </p:nvGrpSpPr>
          <p:grpSpPr>
            <a:xfrm>
              <a:off x="5938157" y="1624953"/>
              <a:ext cx="2569464" cy="948610"/>
              <a:chOff x="5921828" y="3217979"/>
              <a:chExt cx="2569464" cy="948610"/>
            </a:xfrm>
            <a:effectLst/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9E4F91F-2CB3-112E-FE67-5DCC03ECDA44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cap="all" noProof="1">
                    <a:solidFill>
                      <a:schemeClr val="accent6"/>
                    </a:solidFill>
                  </a:rPr>
                  <a:t>Quản lí</a:t>
                </a:r>
              </a:p>
              <a:p>
                <a:pPr algn="ctr"/>
                <a:r>
                  <a:rPr lang="en-US" b="1" cap="all" noProof="1">
                    <a:solidFill>
                      <a:schemeClr val="accent6"/>
                    </a:solidFill>
                  </a:rPr>
                  <a:t>Nhân sự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39CBA5-F491-7555-57AB-68672DDB4697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5FA5DC-308A-BC69-7DE0-9285877412D9}"/>
              </a:ext>
            </a:extLst>
          </p:cNvPr>
          <p:cNvGrpSpPr/>
          <p:nvPr/>
        </p:nvGrpSpPr>
        <p:grpSpPr>
          <a:xfrm>
            <a:off x="3168024" y="2089522"/>
            <a:ext cx="1641679" cy="884200"/>
            <a:chOff x="5938157" y="1624953"/>
            <a:chExt cx="2569464" cy="9486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0F0840D-780A-2086-7279-FE5A02B84CB9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340A10-9BDF-ADEE-904B-FD6D12FC3945}"/>
                </a:ext>
              </a:extLst>
            </p:cNvPr>
            <p:cNvGrpSpPr/>
            <p:nvPr/>
          </p:nvGrpSpPr>
          <p:grpSpPr>
            <a:xfrm>
              <a:off x="5938157" y="1624953"/>
              <a:ext cx="2569464" cy="948610"/>
              <a:chOff x="5921828" y="3217979"/>
              <a:chExt cx="2569464" cy="948610"/>
            </a:xfrm>
            <a:effectLst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32D6258-4473-642D-EF38-36B654AB9EA9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cap="all" noProof="1">
                    <a:solidFill>
                      <a:schemeClr val="accent6"/>
                    </a:solidFill>
                  </a:rPr>
                  <a:t>Quản lí</a:t>
                </a:r>
              </a:p>
              <a:p>
                <a:pPr algn="ctr"/>
                <a:r>
                  <a:rPr lang="en-US" b="1" cap="all" noProof="1">
                    <a:solidFill>
                      <a:schemeClr val="accent6"/>
                    </a:solidFill>
                  </a:rPr>
                  <a:t>Tồn kho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A59E050-A527-A90F-96AE-E950C64F6073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5350FC-9088-B9DC-DF65-065734DC87D7}"/>
              </a:ext>
            </a:extLst>
          </p:cNvPr>
          <p:cNvGrpSpPr/>
          <p:nvPr/>
        </p:nvGrpSpPr>
        <p:grpSpPr>
          <a:xfrm>
            <a:off x="5388966" y="2059010"/>
            <a:ext cx="1641679" cy="884200"/>
            <a:chOff x="5938157" y="1624953"/>
            <a:chExt cx="2569464" cy="94861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1FC523-63B1-547E-FB6C-48FE5E2A1B1C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A3C7D7B-7B4E-A37B-20D2-7EACB23D4040}"/>
                </a:ext>
              </a:extLst>
            </p:cNvPr>
            <p:cNvGrpSpPr/>
            <p:nvPr/>
          </p:nvGrpSpPr>
          <p:grpSpPr>
            <a:xfrm>
              <a:off x="5938157" y="1624953"/>
              <a:ext cx="2569464" cy="948610"/>
              <a:chOff x="5921828" y="3217979"/>
              <a:chExt cx="2569464" cy="948610"/>
            </a:xfrm>
            <a:effectLst/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22F0D1B-33B4-D079-FDBB-CD404965212E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cap="all" noProof="1">
                    <a:solidFill>
                      <a:schemeClr val="accent6"/>
                    </a:solidFill>
                  </a:rPr>
                  <a:t>Quản lí</a:t>
                </a:r>
              </a:p>
              <a:p>
                <a:pPr algn="ctr"/>
                <a:r>
                  <a:rPr lang="en-US" b="1" cap="all" noProof="1">
                    <a:solidFill>
                      <a:schemeClr val="accent6"/>
                    </a:solidFill>
                  </a:rPr>
                  <a:t>Xuất &amp; nhập hàng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4B6154B-FBD0-DE56-C13A-5A2BD2A082D9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9FECDB-057C-806C-6F46-4E20277D7873}"/>
              </a:ext>
            </a:extLst>
          </p:cNvPr>
          <p:cNvGrpSpPr/>
          <p:nvPr/>
        </p:nvGrpSpPr>
        <p:grpSpPr>
          <a:xfrm>
            <a:off x="1948985" y="3381069"/>
            <a:ext cx="1641679" cy="884200"/>
            <a:chOff x="5938157" y="1624953"/>
            <a:chExt cx="2569464" cy="94861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4102A1-F020-9193-5BF0-CC4451AF6ABC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DA90A9E-A6B9-F8E7-0B9C-43AC4E6C1695}"/>
                </a:ext>
              </a:extLst>
            </p:cNvPr>
            <p:cNvGrpSpPr/>
            <p:nvPr/>
          </p:nvGrpSpPr>
          <p:grpSpPr>
            <a:xfrm>
              <a:off x="5938157" y="1624953"/>
              <a:ext cx="2569464" cy="948610"/>
              <a:chOff x="5921828" y="3217979"/>
              <a:chExt cx="2569464" cy="948610"/>
            </a:xfrm>
            <a:effectLst/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994C663-6BE8-7AC8-DC4B-AD0F9A072588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cap="all" noProof="1">
                    <a:solidFill>
                      <a:schemeClr val="accent6"/>
                    </a:solidFill>
                  </a:rPr>
                  <a:t>Quản lí </a:t>
                </a:r>
              </a:p>
              <a:p>
                <a:pPr algn="ctr"/>
                <a:r>
                  <a:rPr lang="en-US" b="1" cap="all" noProof="1">
                    <a:solidFill>
                      <a:schemeClr val="accent6"/>
                    </a:solidFill>
                  </a:rPr>
                  <a:t>Sự cố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345406E-6D1A-AD58-369A-8C356524512F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B82FD1-9009-2D8D-6680-3C9E186B9B82}"/>
              </a:ext>
            </a:extLst>
          </p:cNvPr>
          <p:cNvGrpSpPr/>
          <p:nvPr/>
        </p:nvGrpSpPr>
        <p:grpSpPr>
          <a:xfrm>
            <a:off x="4376660" y="3381069"/>
            <a:ext cx="1641679" cy="884200"/>
            <a:chOff x="5938157" y="1624953"/>
            <a:chExt cx="2569464" cy="9486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3D3C15C-BEBB-5AA7-522D-E0DEB10DD2DB}"/>
                </a:ext>
              </a:extLst>
            </p:cNvPr>
            <p:cNvSpPr/>
            <p:nvPr/>
          </p:nvSpPr>
          <p:spPr>
            <a:xfrm rot="360000">
              <a:off x="6707485" y="2300352"/>
              <a:ext cx="1597589" cy="144893"/>
            </a:xfrm>
            <a:prstGeom prst="rect">
              <a:avLst/>
            </a:prstGeom>
            <a:ln>
              <a:noFill/>
            </a:ln>
            <a:effectLst>
              <a:outerShdw blurRad="139700" dist="190500" dir="4800000" algn="t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cap="all" noProof="1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C420004-210B-DFD3-C6BA-106D5AF4682B}"/>
                </a:ext>
              </a:extLst>
            </p:cNvPr>
            <p:cNvGrpSpPr/>
            <p:nvPr/>
          </p:nvGrpSpPr>
          <p:grpSpPr>
            <a:xfrm>
              <a:off x="5938157" y="1624953"/>
              <a:ext cx="2569464" cy="948610"/>
              <a:chOff x="5921828" y="3217979"/>
              <a:chExt cx="2569464" cy="948610"/>
            </a:xfrm>
            <a:effectLst/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D8A8598-853F-4608-9AC0-8C612A5737CF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2569464" cy="9486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cap="all" noProof="1">
                    <a:solidFill>
                      <a:schemeClr val="accent6"/>
                    </a:solidFill>
                  </a:rPr>
                  <a:t>Chăm sóc khách hàng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9C1F0C3-D10F-2254-1C6A-ED866AF76A81}"/>
                  </a:ext>
                </a:extLst>
              </p:cNvPr>
              <p:cNvSpPr/>
              <p:nvPr/>
            </p:nvSpPr>
            <p:spPr>
              <a:xfrm>
                <a:off x="5921828" y="3217979"/>
                <a:ext cx="740664" cy="948610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cap="all" noProof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Hộp Văn bản 4">
            <a:extLst>
              <a:ext uri="{FF2B5EF4-FFF2-40B4-BE49-F238E27FC236}">
                <a16:creationId xmlns:a16="http://schemas.microsoft.com/office/drawing/2014/main" id="{14670E4D-441F-01DA-583E-CE904373ECBD}"/>
              </a:ext>
            </a:extLst>
          </p:cNvPr>
          <p:cNvSpPr txBox="1"/>
          <p:nvPr/>
        </p:nvSpPr>
        <p:spPr>
          <a:xfrm>
            <a:off x="1376778" y="923080"/>
            <a:ext cx="63904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Hạn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chế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quản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lí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nhà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thuốc</a:t>
            </a:r>
            <a:endParaRPr lang="en-US" sz="3600" b="1" dirty="0">
              <a:solidFill>
                <a:schemeClr val="accent3"/>
              </a:solidFill>
              <a:latin typeface="Be Vietnam Pro" panose="020B0604020202020204" charset="-93"/>
            </a:endParaRPr>
          </a:p>
          <a:p>
            <a:pPr algn="ctr"/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truyền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thống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?</a:t>
            </a:r>
          </a:p>
        </p:txBody>
      </p:sp>
      <p:pic>
        <p:nvPicPr>
          <p:cNvPr id="337" name="Picture 2">
            <a:extLst>
              <a:ext uri="{FF2B5EF4-FFF2-40B4-BE49-F238E27FC236}">
                <a16:creationId xmlns:a16="http://schemas.microsoft.com/office/drawing/2014/main" id="{0CA4DF78-1BBD-6DF7-5973-9D3B7358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35" y="3074311"/>
            <a:ext cx="1749158" cy="149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BEA2E2-A5DC-4F06-BBB8-C4389FF1C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9" y="720113"/>
            <a:ext cx="1075970" cy="1398215"/>
          </a:xfrm>
          <a:prstGeom prst="rect">
            <a:avLst/>
          </a:prstGeom>
        </p:spPr>
      </p:pic>
      <p:sp>
        <p:nvSpPr>
          <p:cNvPr id="4" name="Chỗ dành sẵn cho Văn bản 1">
            <a:extLst>
              <a:ext uri="{FF2B5EF4-FFF2-40B4-BE49-F238E27FC236}">
                <a16:creationId xmlns:a16="http://schemas.microsoft.com/office/drawing/2014/main" id="{D13777B7-C529-C0B6-DB5E-F726B4E5B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350" y="2069189"/>
            <a:ext cx="6883939" cy="2272343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en-US" sz="2400" dirty="0" err="1">
                <a:latin typeface="+mj-lt"/>
              </a:rPr>
              <a:t>Khó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khăn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trong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việc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quản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lí</a:t>
            </a:r>
            <a:r>
              <a:rPr lang="en-US" sz="2400" dirty="0">
                <a:latin typeface="+mj-lt"/>
              </a:rPr>
              <a:t>.</a:t>
            </a:r>
          </a:p>
          <a:p>
            <a:pPr algn="l">
              <a:buFontTx/>
              <a:buChar char="-"/>
            </a:pPr>
            <a:r>
              <a:rPr lang="en-US" sz="2400" dirty="0" err="1">
                <a:latin typeface="+mj-lt"/>
              </a:rPr>
              <a:t>Giấy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tờ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bị</a:t>
            </a:r>
            <a:r>
              <a:rPr lang="en-US" sz="2400" dirty="0">
                <a:latin typeface="+mj-lt"/>
              </a:rPr>
              <a:t> hao </a:t>
            </a:r>
            <a:r>
              <a:rPr lang="en-US" sz="2400" dirty="0" err="1">
                <a:latin typeface="+mj-lt"/>
              </a:rPr>
              <a:t>mòn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theo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thời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gian</a:t>
            </a:r>
            <a:r>
              <a:rPr lang="en-US" sz="2400" dirty="0">
                <a:latin typeface="+mj-lt"/>
              </a:rPr>
              <a:t>.</a:t>
            </a:r>
          </a:p>
          <a:p>
            <a:pPr algn="l">
              <a:buFontTx/>
              <a:buChar char="-"/>
            </a:pPr>
            <a:r>
              <a:rPr lang="en-US" sz="2400" dirty="0" err="1">
                <a:latin typeface="+mj-lt"/>
              </a:rPr>
              <a:t>Khó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khăn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trong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việc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thống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kê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hoạt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động</a:t>
            </a:r>
            <a:r>
              <a:rPr lang="en-US" sz="2400" dirty="0">
                <a:latin typeface="+mj-lt"/>
              </a:rPr>
              <a:t> </a:t>
            </a:r>
          </a:p>
          <a:p>
            <a:pPr marL="139700" indent="0" algn="l">
              <a:buNone/>
            </a:pPr>
            <a:r>
              <a:rPr lang="en-US" sz="2400" dirty="0" err="1">
                <a:latin typeface="+mj-lt"/>
              </a:rPr>
              <a:t>nhà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thuốc</a:t>
            </a:r>
            <a:r>
              <a:rPr lang="en-US" sz="2400" dirty="0">
                <a:latin typeface="+mj-lt"/>
              </a:rPr>
              <a:t>.</a:t>
            </a:r>
          </a:p>
          <a:p>
            <a:pPr algn="l">
              <a:buFontTx/>
              <a:buChar char="-"/>
            </a:pPr>
            <a:r>
              <a:rPr lang="en-US" sz="2400" dirty="0" err="1">
                <a:latin typeface="+mj-lt"/>
              </a:rPr>
              <a:t>Xử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lý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sự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cố</a:t>
            </a:r>
            <a:r>
              <a:rPr lang="en-US" sz="2400" dirty="0">
                <a:latin typeface="+mj-lt"/>
              </a:rPr>
              <a:t>.</a:t>
            </a:r>
          </a:p>
          <a:p>
            <a:pPr algn="l">
              <a:buFontTx/>
              <a:buChar char="-"/>
            </a:pPr>
            <a:r>
              <a:rPr lang="en-US" sz="2400" dirty="0" err="1">
                <a:latin typeface="+mj-lt"/>
              </a:rPr>
              <a:t>Chăm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sóc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khách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hàng</a:t>
            </a:r>
            <a:r>
              <a:rPr lang="en-US" sz="24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8715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Hộp Văn bản 4">
            <a:extLst>
              <a:ext uri="{FF2B5EF4-FFF2-40B4-BE49-F238E27FC236}">
                <a16:creationId xmlns:a16="http://schemas.microsoft.com/office/drawing/2014/main" id="{14670E4D-441F-01DA-583E-CE904373ECBD}"/>
              </a:ext>
            </a:extLst>
          </p:cNvPr>
          <p:cNvSpPr txBox="1"/>
          <p:nvPr/>
        </p:nvSpPr>
        <p:spPr>
          <a:xfrm>
            <a:off x="2477994" y="1390172"/>
            <a:ext cx="418801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600" b="1" dirty="0" err="1">
                <a:solidFill>
                  <a:schemeClr val="accent3"/>
                </a:solidFill>
                <a:latin typeface="Be Vietnam Pro" panose="020B0604020202020204" charset="-93"/>
              </a:rPr>
              <a:t>Lý</a:t>
            </a:r>
            <a:r>
              <a:rPr lang="en-US" sz="5600" b="1" dirty="0">
                <a:solidFill>
                  <a:schemeClr val="accent3"/>
                </a:solidFill>
                <a:latin typeface="Be Vietnam Pro" panose="020B0604020202020204" charset="-93"/>
              </a:rPr>
              <a:t> do </a:t>
            </a:r>
            <a:r>
              <a:rPr lang="en-US" sz="5600" b="1" dirty="0" err="1">
                <a:solidFill>
                  <a:schemeClr val="accent3"/>
                </a:solidFill>
                <a:latin typeface="Be Vietnam Pro" panose="020B0604020202020204" charset="-93"/>
              </a:rPr>
              <a:t>chọn</a:t>
            </a:r>
            <a:r>
              <a:rPr lang="en-US" sz="5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5600" b="1" dirty="0" err="1">
                <a:solidFill>
                  <a:schemeClr val="accent3"/>
                </a:solidFill>
                <a:latin typeface="Be Vietnam Pro" panose="020B0604020202020204" charset="-93"/>
              </a:rPr>
              <a:t>đề</a:t>
            </a:r>
            <a:r>
              <a:rPr lang="en-US" sz="5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5600" b="1" dirty="0" err="1">
                <a:solidFill>
                  <a:schemeClr val="accent3"/>
                </a:solidFill>
                <a:latin typeface="Be Vietnam Pro" panose="020B0604020202020204" charset="-93"/>
              </a:rPr>
              <a:t>tài</a:t>
            </a:r>
            <a:endParaRPr lang="en-US" sz="5600" b="1" dirty="0">
              <a:solidFill>
                <a:schemeClr val="accent3"/>
              </a:solidFill>
              <a:latin typeface="Be Vietnam Pro" panose="020B0604020202020204" charset="-93"/>
            </a:endParaRPr>
          </a:p>
        </p:txBody>
      </p:sp>
      <p:pic>
        <p:nvPicPr>
          <p:cNvPr id="337" name="Picture 2">
            <a:extLst>
              <a:ext uri="{FF2B5EF4-FFF2-40B4-BE49-F238E27FC236}">
                <a16:creationId xmlns:a16="http://schemas.microsoft.com/office/drawing/2014/main" id="{0CA4DF78-1BBD-6DF7-5973-9D3B7358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981" y="3206054"/>
            <a:ext cx="1749158" cy="149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D3148E-1A80-7123-CE8F-160FECB08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9" y="720113"/>
            <a:ext cx="1075970" cy="139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65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Hộp Văn bản 4">
            <a:extLst>
              <a:ext uri="{FF2B5EF4-FFF2-40B4-BE49-F238E27FC236}">
                <a16:creationId xmlns:a16="http://schemas.microsoft.com/office/drawing/2014/main" id="{14670E4D-441F-01DA-583E-CE904373ECBD}"/>
              </a:ext>
            </a:extLst>
          </p:cNvPr>
          <p:cNvSpPr txBox="1"/>
          <p:nvPr/>
        </p:nvSpPr>
        <p:spPr>
          <a:xfrm>
            <a:off x="1376778" y="923080"/>
            <a:ext cx="6390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Lý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do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chọn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đề</a:t>
            </a:r>
            <a:r>
              <a:rPr lang="en-US" sz="3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Be Vietnam Pro" panose="020B0604020202020204" charset="-93"/>
              </a:rPr>
              <a:t>tài</a:t>
            </a:r>
            <a:endParaRPr lang="en-US" sz="3600" b="1" dirty="0">
              <a:solidFill>
                <a:schemeClr val="accent3"/>
              </a:solidFill>
              <a:latin typeface="Be Vietnam Pro" panose="020B0604020202020204" charset="-93"/>
            </a:endParaRPr>
          </a:p>
        </p:txBody>
      </p:sp>
      <p:pic>
        <p:nvPicPr>
          <p:cNvPr id="337" name="Picture 2">
            <a:extLst>
              <a:ext uri="{FF2B5EF4-FFF2-40B4-BE49-F238E27FC236}">
                <a16:creationId xmlns:a16="http://schemas.microsoft.com/office/drawing/2014/main" id="{0CA4DF78-1BBD-6DF7-5973-9D3B7358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35" y="3074311"/>
            <a:ext cx="1749158" cy="149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BEA2E2-A5DC-4F06-BBB8-C4389FF1C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9" y="720113"/>
            <a:ext cx="1075970" cy="1398215"/>
          </a:xfrm>
          <a:prstGeom prst="rect">
            <a:avLst/>
          </a:prstGeom>
        </p:spPr>
      </p:pic>
      <p:sp>
        <p:nvSpPr>
          <p:cNvPr id="4" name="Chỗ dành sẵn cho Văn bản 1">
            <a:extLst>
              <a:ext uri="{FF2B5EF4-FFF2-40B4-BE49-F238E27FC236}">
                <a16:creationId xmlns:a16="http://schemas.microsoft.com/office/drawing/2014/main" id="{D13777B7-C529-C0B6-DB5E-F726B4E5B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350" y="2092175"/>
            <a:ext cx="6883939" cy="2477047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en-US" sz="2400" dirty="0" err="1">
                <a:latin typeface="+mj-lt"/>
              </a:rPr>
              <a:t>Kết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hợp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công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nghệ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thông</a:t>
            </a:r>
            <a:r>
              <a:rPr lang="en-US" sz="2400" dirty="0">
                <a:latin typeface="+mj-lt"/>
              </a:rPr>
              <a:t> tin </a:t>
            </a:r>
            <a:r>
              <a:rPr lang="en-US" sz="2400" dirty="0" err="1">
                <a:latin typeface="+mj-lt"/>
              </a:rPr>
              <a:t>vào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quản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lí</a:t>
            </a:r>
            <a:r>
              <a:rPr lang="en-US" sz="2400" dirty="0">
                <a:latin typeface="+mj-lt"/>
              </a:rPr>
              <a:t> y </a:t>
            </a:r>
            <a:r>
              <a:rPr lang="en-US" sz="2400" dirty="0" err="1">
                <a:latin typeface="+mj-lt"/>
              </a:rPr>
              <a:t>tế</a:t>
            </a:r>
            <a:r>
              <a:rPr lang="en-US" sz="2400" dirty="0">
                <a:latin typeface="+mj-lt"/>
              </a:rPr>
              <a:t>.</a:t>
            </a:r>
          </a:p>
          <a:p>
            <a:pPr algn="l">
              <a:buFontTx/>
              <a:buChar char="-"/>
            </a:pPr>
            <a:r>
              <a:rPr lang="en-US" sz="2400" dirty="0" err="1">
                <a:latin typeface="+mj-lt"/>
              </a:rPr>
              <a:t>Cơ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hội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học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hỏi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nghiên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cứu</a:t>
            </a:r>
            <a:r>
              <a:rPr lang="en-US" sz="2400" dirty="0">
                <a:latin typeface="+mj-lt"/>
              </a:rPr>
              <a:t>.</a:t>
            </a:r>
          </a:p>
          <a:p>
            <a:pPr algn="l">
              <a:buFontTx/>
              <a:buChar char="-"/>
            </a:pPr>
            <a:r>
              <a:rPr lang="en-US" sz="2400" dirty="0" err="1">
                <a:latin typeface="+mj-lt"/>
              </a:rPr>
              <a:t>Mang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lại</a:t>
            </a:r>
            <a:r>
              <a:rPr lang="en-US" sz="2400" dirty="0">
                <a:latin typeface="+mj-lt"/>
              </a:rPr>
              <a:t> ý </a:t>
            </a:r>
            <a:r>
              <a:rPr lang="en-US" sz="2400" dirty="0" err="1">
                <a:latin typeface="+mj-lt"/>
              </a:rPr>
              <a:t>nghĩa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thực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tiễn</a:t>
            </a:r>
            <a:r>
              <a:rPr lang="en-US" sz="2400" dirty="0">
                <a:latin typeface="+mj-lt"/>
              </a:rPr>
              <a:t>.</a:t>
            </a:r>
          </a:p>
          <a:p>
            <a:pPr algn="l">
              <a:buFontTx/>
              <a:buChar char="-"/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548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6"/>
          <p:cNvGrpSpPr/>
          <p:nvPr/>
        </p:nvGrpSpPr>
        <p:grpSpPr>
          <a:xfrm>
            <a:off x="494850" y="447775"/>
            <a:ext cx="591732" cy="139500"/>
            <a:chOff x="494850" y="447775"/>
            <a:chExt cx="591732" cy="139500"/>
          </a:xfrm>
        </p:grpSpPr>
        <p:sp>
          <p:nvSpPr>
            <p:cNvPr id="314" name="Google Shape;314;p36"/>
            <p:cNvSpPr/>
            <p:nvPr/>
          </p:nvSpPr>
          <p:spPr>
            <a:xfrm>
              <a:off x="947082" y="447775"/>
              <a:ext cx="139500" cy="13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20966" y="447775"/>
              <a:ext cx="139500" cy="139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494850" y="447775"/>
              <a:ext cx="139500" cy="13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7" name="Google Shape;317;p36"/>
          <p:cNvCxnSpPr/>
          <p:nvPr/>
        </p:nvCxnSpPr>
        <p:spPr>
          <a:xfrm>
            <a:off x="325200" y="709650"/>
            <a:ext cx="84936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Hộp Văn bản 4">
            <a:extLst>
              <a:ext uri="{FF2B5EF4-FFF2-40B4-BE49-F238E27FC236}">
                <a16:creationId xmlns:a16="http://schemas.microsoft.com/office/drawing/2014/main" id="{14670E4D-441F-01DA-583E-CE904373ECBD}"/>
              </a:ext>
            </a:extLst>
          </p:cNvPr>
          <p:cNvSpPr txBox="1"/>
          <p:nvPr/>
        </p:nvSpPr>
        <p:spPr>
          <a:xfrm>
            <a:off x="2477994" y="1390172"/>
            <a:ext cx="418801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600" b="1" dirty="0" err="1">
                <a:solidFill>
                  <a:schemeClr val="accent3"/>
                </a:solidFill>
                <a:latin typeface="Be Vietnam Pro" panose="020B0604020202020204" charset="-93"/>
              </a:rPr>
              <a:t>Mục</a:t>
            </a:r>
            <a:r>
              <a:rPr lang="en-US" sz="5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5600" b="1" dirty="0" err="1">
                <a:solidFill>
                  <a:schemeClr val="accent3"/>
                </a:solidFill>
                <a:latin typeface="Be Vietnam Pro" panose="020B0604020202020204" charset="-93"/>
              </a:rPr>
              <a:t>tiêu</a:t>
            </a:r>
            <a:endParaRPr lang="en-US" sz="5600" b="1" dirty="0">
              <a:solidFill>
                <a:schemeClr val="accent3"/>
              </a:solidFill>
              <a:latin typeface="Be Vietnam Pro" panose="020B0604020202020204" charset="-93"/>
            </a:endParaRPr>
          </a:p>
          <a:p>
            <a:pPr algn="ctr"/>
            <a:r>
              <a:rPr lang="en-US" sz="5600" b="1" dirty="0" err="1">
                <a:solidFill>
                  <a:schemeClr val="accent3"/>
                </a:solidFill>
                <a:latin typeface="Be Vietnam Pro" panose="020B0604020202020204" charset="-93"/>
              </a:rPr>
              <a:t>đề</a:t>
            </a:r>
            <a:r>
              <a:rPr lang="en-US" sz="5600" b="1" dirty="0">
                <a:solidFill>
                  <a:schemeClr val="accent3"/>
                </a:solidFill>
                <a:latin typeface="Be Vietnam Pro" panose="020B0604020202020204" charset="-93"/>
              </a:rPr>
              <a:t> </a:t>
            </a:r>
            <a:r>
              <a:rPr lang="en-US" sz="5600" b="1" dirty="0" err="1">
                <a:solidFill>
                  <a:schemeClr val="accent3"/>
                </a:solidFill>
                <a:latin typeface="Be Vietnam Pro" panose="020B0604020202020204" charset="-93"/>
              </a:rPr>
              <a:t>tài</a:t>
            </a:r>
            <a:endParaRPr lang="en-US" sz="5600" b="1" dirty="0">
              <a:solidFill>
                <a:schemeClr val="accent3"/>
              </a:solidFill>
              <a:latin typeface="Be Vietnam Pro" panose="020B0604020202020204" charset="-93"/>
            </a:endParaRPr>
          </a:p>
        </p:txBody>
      </p:sp>
      <p:pic>
        <p:nvPicPr>
          <p:cNvPr id="337" name="Picture 2">
            <a:extLst>
              <a:ext uri="{FF2B5EF4-FFF2-40B4-BE49-F238E27FC236}">
                <a16:creationId xmlns:a16="http://schemas.microsoft.com/office/drawing/2014/main" id="{0CA4DF78-1BBD-6DF7-5973-9D3B7358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981" y="3206054"/>
            <a:ext cx="1749158" cy="149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D3148E-1A80-7123-CE8F-160FECB08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9" y="720113"/>
            <a:ext cx="1075970" cy="139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16748"/>
      </p:ext>
    </p:extLst>
  </p:cSld>
  <p:clrMapOvr>
    <a:masterClrMapping/>
  </p:clrMapOvr>
</p:sld>
</file>

<file path=ppt/theme/theme1.xml><?xml version="1.0" encoding="utf-8"?>
<a:theme xmlns:a="http://schemas.openxmlformats.org/drawingml/2006/main" name="Hyperdocs by Slidesgo">
  <a:themeElements>
    <a:clrScheme name="Simple Light">
      <a:dk1>
        <a:srgbClr val="313131"/>
      </a:dk1>
      <a:lt1>
        <a:srgbClr val="888888"/>
      </a:lt1>
      <a:dk2>
        <a:srgbClr val="EEEEEE"/>
      </a:dk2>
      <a:lt2>
        <a:srgbClr val="5F5FF5"/>
      </a:lt2>
      <a:accent1>
        <a:srgbClr val="EA4335"/>
      </a:accent1>
      <a:accent2>
        <a:srgbClr val="FBBC05"/>
      </a:accent2>
      <a:accent3>
        <a:srgbClr val="34A853"/>
      </a:accent3>
      <a:accent4>
        <a:srgbClr val="5796FD"/>
      </a:accent4>
      <a:accent5>
        <a:srgbClr val="FCFCFC"/>
      </a:accent5>
      <a:accent6>
        <a:srgbClr val="FFFFFF"/>
      </a:accent6>
      <a:hlink>
        <a:srgbClr val="3131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645</Words>
  <Application>Microsoft Office PowerPoint</Application>
  <PresentationFormat>On-screen Show (16:9)</PresentationFormat>
  <Paragraphs>121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Be Vietnam Pro</vt:lpstr>
      <vt:lpstr>Manrope Medium</vt:lpstr>
      <vt:lpstr>Times New Roman</vt:lpstr>
      <vt:lpstr>McLaren</vt:lpstr>
      <vt:lpstr>Arial</vt:lpstr>
      <vt:lpstr>Calibri</vt:lpstr>
      <vt:lpstr>Hyperdocs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#MapReduce</dc:title>
  <cp:lastModifiedBy>Tan Ngoc</cp:lastModifiedBy>
  <cp:revision>102</cp:revision>
  <dcterms:modified xsi:type="dcterms:W3CDTF">2023-12-18T05:06:45Z</dcterms:modified>
</cp:coreProperties>
</file>